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7.bin" ContentType="application/vnd.openxmlformats-officedocument.oleObject"/>
  <Override PartName="/ppt/notesSlides/notesSlide11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Microsoft_Equation1.bin" ContentType="application/vnd.openxmlformats-officedocument.oleObject"/>
  <Override PartName="/ppt/notesSlides/notesSlide24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Microsoft_Equation2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Microsoft_Equation3.bin" ContentType="application/vnd.openxmlformats-officedocument.oleObject"/>
  <Override PartName="/ppt/notesSlides/notesSlide27.xml" ContentType="application/vnd.openxmlformats-officedocument.presentationml.notesSlide+xml"/>
  <Override PartName="/ppt/embeddings/Microsoft_Equation4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embeddings/Microsoft_Equation5.bin" ContentType="application/vnd.openxmlformats-officedocument.oleObject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32.xml" ContentType="application/vnd.openxmlformats-officedocument.presentationml.notesSlide+xml"/>
  <Override PartName="/ppt/embeddings/oleObject16.bin" ContentType="application/vnd.openxmlformats-officedocument.oleObject"/>
  <Override PartName="/ppt/embeddings/Microsoft_Equation6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embeddings/oleObject17.bin" ContentType="application/vnd.openxmlformats-officedocument.oleObject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57" r:id="rId2"/>
    <p:sldMasterId id="2147484060" r:id="rId3"/>
    <p:sldMasterId id="2147484072" r:id="rId4"/>
    <p:sldMasterId id="2147484084" r:id="rId5"/>
    <p:sldMasterId id="2147484096" r:id="rId6"/>
    <p:sldMasterId id="2147484108" r:id="rId7"/>
    <p:sldMasterId id="2147484192" r:id="rId8"/>
    <p:sldMasterId id="2147484204" r:id="rId9"/>
  </p:sldMasterIdLst>
  <p:notesMasterIdLst>
    <p:notesMasterId r:id="rId79"/>
  </p:notesMasterIdLst>
  <p:handoutMasterIdLst>
    <p:handoutMasterId r:id="rId80"/>
  </p:handoutMasterIdLst>
  <p:sldIdLst>
    <p:sldId id="559" r:id="rId10"/>
    <p:sldId id="475" r:id="rId11"/>
    <p:sldId id="476" r:id="rId12"/>
    <p:sldId id="548" r:id="rId13"/>
    <p:sldId id="554" r:id="rId14"/>
    <p:sldId id="555" r:id="rId15"/>
    <p:sldId id="477" r:id="rId16"/>
    <p:sldId id="478" r:id="rId17"/>
    <p:sldId id="479" r:id="rId18"/>
    <p:sldId id="480" r:id="rId19"/>
    <p:sldId id="481" r:id="rId20"/>
    <p:sldId id="483" r:id="rId21"/>
    <p:sldId id="484" r:id="rId22"/>
    <p:sldId id="485" r:id="rId23"/>
    <p:sldId id="486" r:id="rId24"/>
    <p:sldId id="487" r:id="rId25"/>
    <p:sldId id="488" r:id="rId26"/>
    <p:sldId id="560" r:id="rId27"/>
    <p:sldId id="561" r:id="rId28"/>
    <p:sldId id="562" r:id="rId29"/>
    <p:sldId id="563" r:id="rId30"/>
    <p:sldId id="564" r:id="rId31"/>
    <p:sldId id="534" r:id="rId32"/>
    <p:sldId id="535" r:id="rId33"/>
    <p:sldId id="536" r:id="rId34"/>
    <p:sldId id="493" r:id="rId35"/>
    <p:sldId id="553" r:id="rId36"/>
    <p:sldId id="552" r:id="rId37"/>
    <p:sldId id="565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3" r:id="rId46"/>
    <p:sldId id="574" r:id="rId47"/>
    <p:sldId id="575" r:id="rId48"/>
    <p:sldId id="576" r:id="rId49"/>
    <p:sldId id="577" r:id="rId50"/>
    <p:sldId id="578" r:id="rId51"/>
    <p:sldId id="579" r:id="rId52"/>
    <p:sldId id="580" r:id="rId53"/>
    <p:sldId id="581" r:id="rId54"/>
    <p:sldId id="582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590" r:id="rId63"/>
    <p:sldId id="591" r:id="rId64"/>
    <p:sldId id="592" r:id="rId65"/>
    <p:sldId id="593" r:id="rId66"/>
    <p:sldId id="594" r:id="rId67"/>
    <p:sldId id="595" r:id="rId68"/>
    <p:sldId id="596" r:id="rId69"/>
    <p:sldId id="597" r:id="rId70"/>
    <p:sldId id="598" r:id="rId71"/>
    <p:sldId id="605" r:id="rId72"/>
    <p:sldId id="606" r:id="rId73"/>
    <p:sldId id="603" r:id="rId74"/>
    <p:sldId id="604" r:id="rId75"/>
    <p:sldId id="607" r:id="rId76"/>
    <p:sldId id="608" r:id="rId77"/>
    <p:sldId id="609" r:id="rId7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73714" autoAdjust="0"/>
  </p:normalViewPr>
  <p:slideViewPr>
    <p:cSldViewPr>
      <p:cViewPr varScale="1">
        <p:scale>
          <a:sx n="217" d="100"/>
          <a:sy n="217" d="100"/>
        </p:scale>
        <p:origin x="-219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7" d="100"/>
        <a:sy n="16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80" Type="http://schemas.openxmlformats.org/officeDocument/2006/relationships/handoutMaster" Target="handoutMasters/handout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Relationship Id="rId2" Type="http://schemas.openxmlformats.org/officeDocument/2006/relationships/image" Target="../media/image7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4" Type="http://schemas.openxmlformats.org/officeDocument/2006/relationships/image" Target="../media/image20.wmf"/><Relationship Id="rId1" Type="http://schemas.openxmlformats.org/officeDocument/2006/relationships/image" Target="../media/image17.wmf"/><Relationship Id="rId2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wmf"/><Relationship Id="rId3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wmf"/><Relationship Id="rId3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87A3EA1-A844-4A98-B225-1EB1E67B0F4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6759D82-1E12-46BA-B12A-967277D6A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366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F4465ED-A488-4DAD-902E-A267F0337A56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D26C2C5-82E7-47D2-97FB-E2DE053A92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33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://www.cs.ubc.ca/~lowe/keypoints/" TargetMode="Externa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189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86174A-073C-4624-9523-17FAFA7F046F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6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AFC9A7-D7CA-4C75-B6E5-5488EBAD6E04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10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749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3697AD-F4D0-4EC1-8CC8-0E1CD8D33EDF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2114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D2B00DE-42B5-429A-B128-69726E691329}" type="slidenum">
              <a:rPr lang="en-US" sz="1300">
                <a:solidFill>
                  <a:prstClr val="black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02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02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53" tIns="48326" rIns="96653" bIns="4832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79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44EBB1-502A-431E-B976-739A05AE7E6A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83369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061620-39B4-4979-BF66-4A7A3CD0755F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9094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C5D4E6-1E4C-486D-9775-C30D0858CB39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849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8C9833-FB94-4449-A144-81DC303B9E59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8473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55A4FD-F8F8-4775-8610-2EF5393C3C15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38216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6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B8E37-7C59-4C51-B72A-493F76F18F76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6363" y="754063"/>
            <a:ext cx="5018087" cy="3763962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2613" y="4767263"/>
            <a:ext cx="5743787" cy="4598909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38113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66526"/>
            <a:r>
              <a:rPr lang="en-US" dirty="0">
                <a:solidFill>
                  <a:srgbClr val="000000"/>
                </a:solidFill>
              </a:rPr>
              <a:t>Only non-maxes exceeding average (</a:t>
            </a:r>
            <a:r>
              <a:rPr lang="en-US" dirty="0" err="1">
                <a:solidFill>
                  <a:srgbClr val="000000"/>
                </a:solidFill>
              </a:rPr>
              <a:t>thresholded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endParaRPr lang="en-US" dirty="0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DFE2BC-39B3-4C3B-B909-7DEA0EA0EC20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189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00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52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78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4BE2C5-E1C0-42D2-9873-7DC87BC84889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01878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F84D56-A713-4D82-9C06-857391BDD2A3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9004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27C5B5-18F6-499D-8F5A-DFD4922C011A}" type="slidenum">
              <a:rPr lang="en-US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44709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C53115-9BC2-4281-A655-481F68218DD7}" type="slidenum">
              <a:rPr lang="en-US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36267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45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19AEE3-AE74-4E07-9EAB-61C5C330DAC7}" type="slidenum">
              <a:rPr lang="en-US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39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3B10AF-3DE0-4DA9-96F7-7EE5FCD42CED}" type="slidenum">
              <a:rPr lang="en-US">
                <a:solidFill>
                  <a:srgbClr val="000000"/>
                </a:solidFill>
              </a:rPr>
              <a:pPr/>
              <a:t>45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7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CDE8D7-1D66-430E-89BF-588F50959477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77538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F0FC288C-9B72-4834-807F-91B06DF4EAA8}" type="slidenum">
              <a:rPr lang="en-US" sz="1300">
                <a:solidFill>
                  <a:prstClr val="black"/>
                </a:solidFill>
                <a:latin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3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577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775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53" tIns="48326" rIns="96653" bIns="4832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20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FBB24-F1BF-45F8-B89D-287CB3E00212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26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B04E3-224F-49AB-9343-1100167D2BB2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</p:spPr>
        <p:txBody>
          <a:bodyPr/>
          <a:lstStyle/>
          <a:p>
            <a:pPr defTabSz="966612"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09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77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3F4931-F29C-4BBC-94AD-F313B0683640}" type="slidenum">
              <a:rPr lang="en-US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737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69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1A782-DB9E-4D1B-AB10-60476392208E}" type="slidenum">
              <a:rPr lang="en-US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942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34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9C5D2-CCAD-46A3-BDB5-6F3EAFD0A2F5}" type="slidenum">
              <a:rPr lang="en-US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294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FA546C-147E-431E-AEDD-EB4F050EF54B}" type="slidenum">
              <a:rPr lang="en-US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73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FBB1E-7B85-44E3-98AA-473DD81D8200}" type="slidenum">
              <a:rPr lang="en-US">
                <a:solidFill>
                  <a:srgbClr val="000000"/>
                </a:solidFill>
              </a:rPr>
              <a:pPr/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3861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4F62D-E7E6-486F-A7EF-E38B7755751C}" type="slidenum">
              <a:rPr lang="en-US" sz="1200" b="1">
                <a:solidFill>
                  <a:prstClr val="black"/>
                </a:solidFill>
                <a:latin typeface="Times New Roman" pitchFamily="18" charset="0"/>
              </a:rPr>
              <a:pPr/>
              <a:t>56</a:t>
            </a:fld>
            <a:endParaRPr lang="en-US" sz="12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89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6AF94D-A915-4A00-B6BC-422075964FF8}" type="slidenum">
              <a:rPr lang="en-US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8435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2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149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17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60E82B-77A9-4378-8F7A-6D5555CDFB6D}" type="slidenum">
              <a:rPr lang="en-US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61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AB992-4C79-4316-BE89-9B9DA2F3A987}" type="slidenum">
              <a:rPr lang="en-US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895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B5FB76-33F4-4C50-8805-D6E6CBCA901B}" type="slidenum">
              <a:rPr lang="en-US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278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220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AB70A5-62B9-4B79-AC24-3BB22CE31BB2}" type="slidenum">
              <a:rPr lang="en-US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893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err="1"/>
              <a:t>AutoStitch</a:t>
            </a:r>
            <a:r>
              <a:rPr lang="en-US" sz="1300" dirty="0"/>
              <a:t> works from unordered collections of images, automatically finding matches between images </a:t>
            </a:r>
            <a:r>
              <a:rPr lang="en-US" sz="1300" dirty="0" smtClean="0"/>
              <a:t>using</a:t>
            </a:r>
            <a:r>
              <a:rPr lang="en-US" sz="1300" dirty="0"/>
              <a:t> </a:t>
            </a:r>
            <a:r>
              <a:rPr lang="en-US" sz="1300" dirty="0" smtClean="0">
                <a:hlinkClick r:id="rId3"/>
              </a:rPr>
              <a:t>SIFT</a:t>
            </a:r>
            <a:r>
              <a:rPr lang="en-US" sz="1300" dirty="0" smtClean="0"/>
              <a:t>. </a:t>
            </a:r>
            <a:r>
              <a:rPr lang="en-US" sz="1300" dirty="0"/>
              <a:t>It then robustly aligns all images and uses advanced blending algorithms to form seamless </a:t>
            </a:r>
            <a:r>
              <a:rPr lang="en-US" sz="1300" dirty="0" smtClean="0"/>
              <a:t>panoramas.</a:t>
            </a:r>
            <a:r>
              <a:rPr lang="en-US" sz="1300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7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0301C88-653F-46C8-9DD5-37BA2F48D688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01997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06C2759-8EED-4AE0-BE7A-F96815C6FC49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sz="1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828375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624A99-20BE-453D-B3D2-108C4FA6E670}" type="slidenum">
              <a:rPr lang="en-US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483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040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A50332-E4A9-4C80-800B-B4BFFFBE99E2}" type="slidenum">
              <a:rPr lang="en-US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1097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31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7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65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45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B8F2C1-2606-4D1E-B87D-8927E07E7549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93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704DC1-17D2-4F9A-8A86-F2302B36F694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5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F1D4E-1FBF-4675-84E5-65A04B6F1DC1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2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B3AD-19EC-442F-B4A0-93276AD66D8D}" type="datetime1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6513-5AE6-412A-B77C-7BA6B392107F}" type="datetime1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04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AD2F-F671-4C7F-BAD3-74264A306663}" type="datetime1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95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 descr="BigBlueDots1600Logo2 op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5334000"/>
            <a:ext cx="8763000" cy="6858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title style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6096000"/>
            <a:ext cx="8229600" cy="533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08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19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49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09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6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66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248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11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DA6E5-97ED-49ED-8187-59AAA831EC04}" type="datetime1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94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1856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3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8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DC2ED3-5FB1-400F-827E-27372E78C759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B9B0D-8E6E-4677-BD2A-A4E528130F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336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B84ADD-D3C9-40C2-8CDC-4D6BD3C4A371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B0CB2-5303-4D3E-B0D2-3C770C63DF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60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742F85-47DE-4E72-9AC7-29550DDC2947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3E9C2-50EF-4070-B2E3-DAF2707F74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716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5C5EC5-C3B4-4472-B250-FB8C793CD543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8041C-F586-451E-86CB-D41C278B23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17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B25D1C-3941-4DDD-9F0D-E733E8C88A7B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6B51F-2EC3-4A86-9A68-17DBB2EA7C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30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EC5C31-A59E-43E7-8867-5B2293EDEB42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E31C7-C517-40AD-9C98-90AEA8B477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500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1040A6-35A6-42C0-9530-9FB0FFBFF946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F2D2D-E36F-4706-9A27-9C72FF25FD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7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AB9E-5D84-4CFB-85B5-F200C6B8BC9A}" type="datetime1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031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55D3DB-0C93-4698-86CD-6CDFB63F27F9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4E27C-3F02-495C-9E5F-2CD97AFF250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06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13BA4E-AB3A-48C6-B9DE-0F5D964708B0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8349-8B4F-47D3-A8E9-7FB431AF5D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259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2E85A8-7D4B-4DAD-B4A6-3C1547BD3774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80BA6-62ED-4F14-83CA-9F5A5A2134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07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69E3D2-33AC-42A5-AD61-97815963FC41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AE00E-9720-499D-A91C-37E6F1351B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197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9E0BB-4A41-4E14-9AB1-000DFC094B9D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4207CD-682E-4D64-8FBB-EBA3104C5E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4182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70EA9-1A7E-49E3-97A4-93A50C7A1B76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C774B7-2CEB-4B76-87BF-619AEB52DF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70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3F533-0FFF-4A10-BF14-4032B150644E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7EEE34-E2F4-4095-8CD1-1454D79850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890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F95E41-41A9-42C7-B22F-A072E26BDDD8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59DA678-0E06-4B7F-B44C-2E45059FE5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97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0AF8D-BC36-4403-B6AD-362556928921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31875-4677-451E-AC0B-6655F6A3BC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292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C607E-4543-40F1-BBF3-6409CA8A7EF5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EEC44A-0E84-4B31-8910-7B0C2E16D8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20D44-8E10-4109-8002-984DB052316A}" type="datetime1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8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65B83-89D4-4118-AE93-6CF8220DB9E1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779850-1E96-438F-8D98-28A24A8D25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174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B3AC6-F98A-45BD-BEC9-4790C137884D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8BE30F1-0304-487F-8665-C9AF3EEC51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57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9B691-58C6-45B5-AD6B-0F16A0F5900C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A2117-156B-4290-B8AC-1326C86E3FB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2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44541-C59C-4051-81B3-144710BF1D10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65507B-7F6F-406B-BE3E-1306DFBE9B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482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0F5D2-9073-424F-A3E6-6DDA39956012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AE9D73-E396-46EA-92A0-644C1643B2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51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65129A-3A2E-4F9B-B8EE-5007737861C7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B9B0D-8E6E-4677-BD2A-A4E528130F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504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DE2A65-928D-4045-B57F-9C82FBA1DDD3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B0CB2-5303-4D3E-B0D2-3C770C63DF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93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3B5624-71BB-45D9-B7D4-73ED610028F1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3E9C2-50EF-4070-B2E3-DAF2707F74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998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5AA650-BA3A-4715-B488-EA8506F0FF5E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8041C-F586-451E-86CB-D41C278B237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6022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2295A7-DFD5-4DCE-9D7A-1F63E6345AF9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6B51F-2EC3-4A86-9A68-17DBB2EA7C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2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1436-9BEC-4410-9113-6199CF435DBB}" type="datetime1">
              <a:rPr lang="en-US" smtClean="0"/>
              <a:t>2/23/16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458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667190-7A4F-4364-9FEF-792E1CD74589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7E31C7-C517-40AD-9C98-90AEA8B4771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943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E93A16-5A12-42B3-B2C7-6A675D8184E1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F2D2D-E36F-4706-9A27-9C72FF25FD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6778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F9B5D8-E178-4E8F-93F4-5EC057E7CEDC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4E27C-3F02-495C-9E5F-2CD97AFF250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900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2FA743-584C-41CA-8FF2-A7558EA01029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8349-8B4F-47D3-A8E9-7FB431AF5D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067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A172B9-296C-4EDC-B28E-F6CACE4F9BA4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80BA6-62ED-4F14-83CA-9F5A5A2134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095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7FFCD2-DE25-4E09-BB28-6CE82AB2AC46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AE00E-9720-499D-A91C-37E6F1351B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8424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BE691C-92D3-4470-AC97-5093F84C9D74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018FA-729C-4774-84BA-629305C7EF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042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626B9B-D127-46FA-8B8E-B201B68605E5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0FB31-2694-44B9-96FC-A0F712CE3B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086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0F9B97-A263-439C-89DB-B09D99110EE0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52BEA-B778-4F09-8F37-2D8560D11F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35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C1CEF9-3912-4E18-92BD-B1E9FE3CD3D1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B2D196-2A8C-4202-A1DF-0FBB8A45D33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0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1B9C-0B88-4767-9182-A02C1BB5DE4C}" type="datetime1">
              <a:rPr lang="en-US" smtClean="0"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38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D0B543-680C-4535-9E95-C006B99141AC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56946-0AD1-4244-8228-2D73557F25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64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1B3445-C228-4A23-AA62-EF4541D3E490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9DDBB-20CB-4744-92AB-E6C7466C3E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7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AB326F-DC46-44F6-AA2E-33D8403BBA54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257E6-5DB2-4145-AC93-227207D0DB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045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C4B7D1-1D5F-48C5-9B19-D24D31C08DEE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4E388E-68B0-4AC8-B8D3-C0CF3E47CB0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350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A994D-7340-433B-8DCE-7BF9846817CA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F861-FDBF-4675-9161-0CB3A4E8F0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574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911DCD-9556-4D5A-BF51-14F96E6B35D0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F110C-F84C-4717-9648-91007EC982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145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ECBA1A-283C-4F63-A012-D751F48C449D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7F52A-B369-4174-8EAC-8772C2FEEF0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118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14AB2-14DD-40AB-B449-502F2501BD16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38DED3-6B58-41BD-AED5-B801D11A37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018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CDCCD-C60F-4011-9A07-A40FE5B9DD12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31D263-80E4-4D11-A6AE-33B6E8F756E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692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4E0AA-6458-46AD-9420-804CDF7F74A9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1D2C03-1646-481D-A019-2694160649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07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DAE68-B3A3-4FB6-A59E-76CBB9F23D09}" type="datetime1">
              <a:rPr lang="en-US" smtClean="0"/>
              <a:t>2/23/16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74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E7F97-B69A-4586-A82A-0CC8AFC1CE9F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52A0F2-C39A-4E77-8CAA-C415D4CD71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138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8D5CD-BD98-497C-83BB-DA2BC448C157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D99B8E-0F09-4295-9F48-5E69EC5DF9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696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B414-C0A6-40AD-A162-1E75A2DF8957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B308FB-77C8-4B52-8169-983E2523A4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440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A18A7-D6BF-42D2-A133-6513554A5AD0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9B75AA-E36B-4F1D-A889-61D9716074B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4882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8675B-F4F8-4208-A109-60FEBCC1D036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1ED0BB0-FBFC-4BD9-9A1D-45C52A7D0CD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09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57A81-673B-4CE7-9E0C-D3C59C73090B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87C357-AC0B-4BBC-8CEF-70A5D2D5DB7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5664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E522E-8E5F-48DF-916C-710D41E1D304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4C6366-DA3E-40A9-A0D6-A97EFB1FC2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8602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12A41-CA46-4614-ACA1-5F21DFF75FE9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B54806-55D1-4220-BA51-B197EE7C57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573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104658-14F1-4A57-83A8-15C5B7624AB2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018FA-729C-4774-84BA-629305C7EF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5610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15CFF3-3792-44EC-8292-E6F46EA35B8C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0FB31-2694-44B9-96FC-A0F712CE3B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8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8E47-2A8D-4426-9965-382B3F10788D}" type="datetime1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923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6B3B7D-CCDA-4E23-B011-392466CE5B3E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52BEA-B778-4F09-8F37-2D8560D11F6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930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AC4790-57CA-48CA-AA5E-9853BC774301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B2D196-2A8C-4202-A1DF-0FBB8A45D33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584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976FBC-E533-413C-A929-A2D36F27B238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56946-0AD1-4244-8228-2D73557F25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246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0E2568-22A9-4E5D-8570-18E3F433D11C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9DDBB-20CB-4744-92AB-E6C7466C3E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721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59DE3D-A5D4-4C23-BFA1-2E1D1C79E437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257E6-5DB2-4145-AC93-227207D0DB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962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C9EBB4-8D1A-4DAC-9312-D9EAC9A7E695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4E388E-68B0-4AC8-B8D3-C0CF3E47CB0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8602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F253FC-ACED-4974-9AE3-529CBE463A01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AF861-FDBF-4675-9161-0CB3A4E8F0B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32425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2FEAA7-A9E4-43AF-BC0C-7FAE4F50B74A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F110C-F84C-4717-9648-91007EC982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265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6821CC-9135-43FF-822E-1507CDAB3E15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7F52A-B369-4174-8EAC-8772C2FEEF0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456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58F3F-CAF8-4A27-B02C-5A42B09D3C2E}" type="datetime1">
              <a:rPr lang="en-US" smtClean="0"/>
              <a:t>2/23/16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EB5ADA-35DA-4EE0-B21E-47669DA6F4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1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C1C8-E5C7-4E59-B85A-F1E5841D148E}" type="datetime1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015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D0C58-0B1E-474E-A120-4882391E3DD7}" type="datetime1">
              <a:rPr lang="en-US" smtClean="0"/>
              <a:t>2/23/16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AD9B1-B23E-4645-BE20-A5207F5EA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280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634CD9-D6FA-461E-807A-34D5982566D4}" type="datetime1">
              <a:rPr lang="en-US" smtClean="0"/>
              <a:t>2/23/16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EF74D-4F96-4E40-8567-3CA228EF02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177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B573-365F-48BD-8D51-16E2223D1FE6}" type="datetime1">
              <a:rPr lang="en-US" smtClean="0"/>
              <a:t>2/23/16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615C5-7366-46AD-A998-55D7613D68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307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05D92-A552-4CCF-910B-4581E6DFF4D3}" type="datetime1">
              <a:rPr lang="en-US" smtClean="0"/>
              <a:t>2/23/16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4396E-013B-4D38-B0A7-33B36AB81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58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44732-B06B-4E09-B93F-FBE446A37499}" type="datetime1">
              <a:rPr lang="en-US" smtClean="0"/>
              <a:t>2/23/16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D55B0-532D-4394-A2FF-4BD653366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54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D44FF-7C7C-4DC6-B657-A57C1407B24C}" type="datetime1">
              <a:rPr lang="en-US" smtClean="0"/>
              <a:t>2/23/16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ECF38-1023-4B3A-8D1F-22C9836C6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3526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E8734-93C9-49D7-BC7B-5A9D9618BF2B}" type="datetime1">
              <a:rPr lang="en-US" smtClean="0"/>
              <a:t>2/23/16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FD156-D716-4DD6-931D-B7BB4BDF6A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046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E5919-ECB3-46F3-9B23-C8B50DC18672}" type="datetime1">
              <a:rPr lang="en-US" smtClean="0"/>
              <a:t>2/23/16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BDF95-28A1-4449-935F-A0DA3E3875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4360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F561A-FADC-4D9C-A5AF-9BDBCB5E5069}" type="datetime1">
              <a:rPr lang="en-US" smtClean="0"/>
              <a:t>2/23/16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67F2-00E7-4023-A63D-41A24AB5B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740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06B52-B6C5-4C32-BA30-9E23185F9FF6}" type="datetime1">
              <a:rPr lang="en-US" smtClean="0"/>
              <a:t>2/23/16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DA695-65B1-416C-937D-BD86CD8E0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1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05AD8-A21F-4C91-9AAA-980B34AB6F74}" type="datetime1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EE6C-CE65-4638-B199-8501D41A44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 descr="BigBlueDots1600gradientWithBrite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44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A15153C-250C-4FF3-997A-2CCE18569CF9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20F666-117D-4A59-9DE3-11A441E0EC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2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3DE8DA-4451-4006-A0E3-285A44D2710C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11AA85-3204-446D-BEB7-21A2F71051B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0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826EE9-DCFF-4B5C-B596-E3DAA605D649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20F666-117D-4A59-9DE3-11A441E0EC5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20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EDEAE64-7B3A-415A-A969-3B9F54AB8F7A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EE77339-781C-4201-A157-AEF1EC056191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8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BFEF8F-BD8B-46F3-B4C9-4409CD5E1B42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EFC1878-DF5E-42B4-8B74-8C27BC804CEE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6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AD9D91A-9A7B-4F9B-955D-E400EA8BF5B4}" type="datetime1">
              <a:rPr lang="en-US" smtClean="0">
                <a:solidFill>
                  <a:srgbClr val="000000"/>
                </a:solidFill>
              </a:rPr>
              <a:t>2/23/16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EE77339-781C-4201-A157-AEF1EC056191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04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BDB77A-7568-489C-A65A-FE975B10278F}" type="datetime1">
              <a:rPr lang="en-US" smtClean="0"/>
              <a:t>2/23/16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E0C990-568A-4A94-8A8C-CE1746DD596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wmf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2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57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7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8.wmf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24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5.wmf"/><Relationship Id="rId8" Type="http://schemas.openxmlformats.org/officeDocument/2006/relationships/image" Target="../media/image16.jpe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6.jpeg"/><Relationship Id="rId5" Type="http://schemas.openxmlformats.org/officeDocument/2006/relationships/image" Target="../media/image2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5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4.wmf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5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36.wmf"/><Relationship Id="rId8" Type="http://schemas.openxmlformats.org/officeDocument/2006/relationships/oleObject" Target="../embeddings/Microsoft_Equation1.bin"/><Relationship Id="rId9" Type="http://schemas.openxmlformats.org/officeDocument/2006/relationships/image" Target="../media/image37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8.png"/><Relationship Id="rId6" Type="http://schemas.openxmlformats.org/officeDocument/2006/relationships/oleObject" Target="../embeddings/oleObject13.bin"/><Relationship Id="rId7" Type="http://schemas.openxmlformats.org/officeDocument/2006/relationships/image" Target="../media/image39.wmf"/><Relationship Id="rId8" Type="http://schemas.openxmlformats.org/officeDocument/2006/relationships/oleObject" Target="../embeddings/Microsoft_Equation2.bin"/><Relationship Id="rId9" Type="http://schemas.openxmlformats.org/officeDocument/2006/relationships/image" Target="../media/image4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43.jpeg"/><Relationship Id="rId5" Type="http://schemas.openxmlformats.org/officeDocument/2006/relationships/image" Target="../media/image44.png"/><Relationship Id="rId6" Type="http://schemas.openxmlformats.org/officeDocument/2006/relationships/oleObject" Target="../embeddings/Microsoft_Equation3.bin"/><Relationship Id="rId7" Type="http://schemas.openxmlformats.org/officeDocument/2006/relationships/image" Target="../media/image42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Microsoft_Equation4.bin"/><Relationship Id="rId5" Type="http://schemas.openxmlformats.org/officeDocument/2006/relationships/image" Target="../media/image42.wmf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jpeg"/><Relationship Id="rId12" Type="http://schemas.openxmlformats.org/officeDocument/2006/relationships/image" Target="../media/image67.jpe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8.xml"/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Microsoft_Equation5.bin"/><Relationship Id="rId5" Type="http://schemas.openxmlformats.org/officeDocument/2006/relationships/image" Target="../media/image61.wmf"/><Relationship Id="rId6" Type="http://schemas.openxmlformats.org/officeDocument/2006/relationships/image" Target="../media/image48.jpeg"/><Relationship Id="rId7" Type="http://schemas.openxmlformats.org/officeDocument/2006/relationships/image" Target="../media/image62.png"/><Relationship Id="rId8" Type="http://schemas.openxmlformats.org/officeDocument/2006/relationships/image" Target="../media/image63.jpeg"/><Relationship Id="rId9" Type="http://schemas.openxmlformats.org/officeDocument/2006/relationships/image" Target="../media/image64.jpeg"/><Relationship Id="rId10" Type="http://schemas.openxmlformats.org/officeDocument/2006/relationships/image" Target="../media/image6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70.w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71.wmf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5.jpeg"/><Relationship Id="rId5" Type="http://schemas.openxmlformats.org/officeDocument/2006/relationships/oleObject" Target="../embeddings/oleObject16.bin"/><Relationship Id="rId6" Type="http://schemas.openxmlformats.org/officeDocument/2006/relationships/image" Target="../media/image3.wmf"/><Relationship Id="rId7" Type="http://schemas.openxmlformats.org/officeDocument/2006/relationships/oleObject" Target="../embeddings/Microsoft_Equation6.bin"/><Relationship Id="rId8" Type="http://schemas.openxmlformats.org/officeDocument/2006/relationships/image" Target="../media/image4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wmf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4" Type="http://schemas.openxmlformats.org/officeDocument/2006/relationships/image" Target="../media/image84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4" Type="http://schemas.openxmlformats.org/officeDocument/2006/relationships/image" Target="../media/image88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4" Type="http://schemas.openxmlformats.org/officeDocument/2006/relationships/image" Target="../media/image89.jpeg"/><Relationship Id="rId5" Type="http://schemas.openxmlformats.org/officeDocument/2006/relationships/image" Target="../media/image90.jpe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8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4" Type="http://schemas.openxmlformats.org/officeDocument/2006/relationships/image" Target="../media/image88.jpeg"/><Relationship Id="rId5" Type="http://schemas.openxmlformats.org/officeDocument/2006/relationships/image" Target="../media/image89.jpeg"/><Relationship Id="rId6" Type="http://schemas.openxmlformats.org/officeDocument/2006/relationships/image" Target="../media/image90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hyperlink" Target="http://www.cs.ubc.ca/~mbrown/autostitch/autostitch.html" TargetMode="External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6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jpeg"/><Relationship Id="rId6" Type="http://schemas.openxmlformats.org/officeDocument/2006/relationships/image" Target="../media/image101.jpe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811551"/>
            <a:ext cx="9144000" cy="1470025"/>
          </a:xfrm>
        </p:spPr>
        <p:txBody>
          <a:bodyPr/>
          <a:lstStyle/>
          <a:p>
            <a:r>
              <a:rPr lang="en-US" dirty="0" smtClean="0"/>
              <a:t>Local features</a:t>
            </a:r>
            <a:br>
              <a:rPr lang="en-US" dirty="0" smtClean="0"/>
            </a:br>
            <a:r>
              <a:rPr lang="en-US" sz="3600" dirty="0" smtClean="0"/>
              <a:t>(</a:t>
            </a:r>
            <a:r>
              <a:rPr lang="en-US" sz="3600" dirty="0" err="1" smtClean="0"/>
              <a:t>Szeliski</a:t>
            </a:r>
            <a:r>
              <a:rPr lang="en-US" sz="3600" dirty="0" smtClean="0"/>
              <a:t> </a:t>
            </a:r>
            <a:r>
              <a:rPr lang="en-US" sz="3600" dirty="0" smtClean="0"/>
              <a:t>4.1)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687893"/>
            <a:ext cx="6400800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Michael S. Ryoo</a:t>
            </a:r>
          </a:p>
        </p:txBody>
      </p:sp>
    </p:spTree>
    <p:extLst>
      <p:ext uri="{BB962C8B-B14F-4D97-AF65-F5344CB8AC3E}">
        <p14:creationId xmlns:p14="http://schemas.microsoft.com/office/powerpoint/2010/main" val="289443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46754"/>
            <a:ext cx="8229600" cy="579409"/>
          </a:xfrm>
        </p:spPr>
        <p:txBody>
          <a:bodyPr/>
          <a:lstStyle/>
          <a:p>
            <a:r>
              <a:rPr lang="en-US" dirty="0" smtClean="0"/>
              <a:t>What points would you choose?</a:t>
            </a:r>
            <a:endParaRPr lang="en-US" dirty="0"/>
          </a:p>
        </p:txBody>
      </p:sp>
      <p:pic>
        <p:nvPicPr>
          <p:cNvPr id="4" name="Picture 3" descr="uttower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109" y="252369"/>
            <a:ext cx="7772400" cy="518413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07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r>
              <a:rPr lang="en-US" sz="3000" b="1" dirty="0" smtClean="0"/>
              <a:t>Corners</a:t>
            </a:r>
            <a:r>
              <a:rPr lang="en-US" sz="3000" dirty="0" smtClean="0"/>
              <a:t> as distinctive interest points</a:t>
            </a:r>
            <a:endParaRPr lang="ru-RU" sz="3000" dirty="0"/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467600" cy="182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We should easily recognize the point by looking through a small window</a:t>
            </a:r>
          </a:p>
          <a:p>
            <a:pPr>
              <a:lnSpc>
                <a:spcPct val="90000"/>
              </a:lnSpc>
            </a:pPr>
            <a:r>
              <a:rPr lang="en-US"/>
              <a:t>Shifting a window in </a:t>
            </a:r>
            <a:r>
              <a:rPr lang="en-US" i="1"/>
              <a:t>any</a:t>
            </a:r>
            <a:r>
              <a:rPr lang="en-US"/>
              <a:t> </a:t>
            </a:r>
            <a:r>
              <a:rPr lang="en-US" i="1"/>
              <a:t>direction</a:t>
            </a:r>
            <a:r>
              <a:rPr lang="en-US"/>
              <a:t> should give </a:t>
            </a:r>
            <a:r>
              <a:rPr lang="en-US" i="1"/>
              <a:t>a large change</a:t>
            </a:r>
            <a:r>
              <a:rPr lang="en-US"/>
              <a:t> in intensity</a:t>
            </a:r>
            <a:endParaRPr lang="ru-RU"/>
          </a:p>
        </p:txBody>
      </p:sp>
      <p:grpSp>
        <p:nvGrpSpPr>
          <p:cNvPr id="836612" name="Group 4"/>
          <p:cNvGrpSpPr>
            <a:grpSpLocks/>
          </p:cNvGrpSpPr>
          <p:nvPr/>
        </p:nvGrpSpPr>
        <p:grpSpPr bwMode="auto">
          <a:xfrm>
            <a:off x="3429000" y="2895600"/>
            <a:ext cx="2438400" cy="3870325"/>
            <a:chOff x="2160" y="1824"/>
            <a:chExt cx="1536" cy="2438"/>
          </a:xfrm>
        </p:grpSpPr>
        <p:pic>
          <p:nvPicPr>
            <p:cNvPr id="836613" name="Picture 5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36614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“edge”</a:t>
              </a: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no change along the edge direction</a:t>
              </a:r>
              <a:endParaRPr lang="ru-RU" sz="240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36615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16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36617" name="Group 9"/>
          <p:cNvGrpSpPr>
            <a:grpSpLocks/>
          </p:cNvGrpSpPr>
          <p:nvPr/>
        </p:nvGrpSpPr>
        <p:grpSpPr bwMode="auto">
          <a:xfrm>
            <a:off x="6019800" y="2895600"/>
            <a:ext cx="2667000" cy="3870325"/>
            <a:chOff x="3792" y="1824"/>
            <a:chExt cx="1680" cy="2438"/>
          </a:xfrm>
        </p:grpSpPr>
        <p:pic>
          <p:nvPicPr>
            <p:cNvPr id="836618" name="Picture 10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36619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“corner”</a:t>
              </a: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significant change in all directions</a:t>
              </a:r>
              <a:endParaRPr lang="ru-RU" sz="240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36620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1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2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3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4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36625" name="Group 17"/>
          <p:cNvGrpSpPr>
            <a:grpSpLocks/>
          </p:cNvGrpSpPr>
          <p:nvPr/>
        </p:nvGrpSpPr>
        <p:grpSpPr bwMode="auto">
          <a:xfrm>
            <a:off x="762000" y="2895600"/>
            <a:ext cx="2362200" cy="3505200"/>
            <a:chOff x="480" y="1824"/>
            <a:chExt cx="1488" cy="2208"/>
          </a:xfrm>
        </p:grpSpPr>
        <p:pic>
          <p:nvPicPr>
            <p:cNvPr id="836626" name="Picture 18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36627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“flat”</a:t>
              </a: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 region:</a:t>
              </a:r>
              <a:b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no change in all directions</a:t>
              </a:r>
              <a:endParaRPr lang="ru-RU" sz="240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36628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9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30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31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32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36633" name="Text Box 25"/>
          <p:cNvSpPr txBox="1">
            <a:spLocks noChangeArrowheads="1"/>
          </p:cNvSpPr>
          <p:nvPr/>
        </p:nvSpPr>
        <p:spPr bwMode="auto">
          <a:xfrm>
            <a:off x="-76200" y="6578769"/>
            <a:ext cx="473443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  <a:cs typeface="Arial" pitchFamily="34" charset="0"/>
              </a:rPr>
              <a:t>Slide credit: </a:t>
            </a:r>
            <a:r>
              <a:rPr lang="en-US" sz="1300" dirty="0" err="1" smtClean="0">
                <a:solidFill>
                  <a:srgbClr val="000000"/>
                </a:solidFill>
                <a:cs typeface="Arial" pitchFamily="34" charset="0"/>
              </a:rPr>
              <a:t>Alyosha</a:t>
            </a:r>
            <a:r>
              <a:rPr lang="en-US" sz="13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cs typeface="Arial" pitchFamily="34" charset="0"/>
              </a:rPr>
              <a:t>Efros</a:t>
            </a:r>
            <a:r>
              <a:rPr lang="en-US" sz="1300" dirty="0" smtClean="0">
                <a:solidFill>
                  <a:srgbClr val="000000"/>
                </a:solidFill>
                <a:cs typeface="Arial" pitchFamily="34" charset="0"/>
              </a:rPr>
              <a:t>, </a:t>
            </a:r>
            <a:r>
              <a:rPr lang="en-US" sz="1400" kern="0" dirty="0" smtClean="0">
                <a:solidFill>
                  <a:srgbClr val="000000"/>
                </a:solidFill>
              </a:rPr>
              <a:t>Darya </a:t>
            </a:r>
            <a:r>
              <a:rPr lang="en-US" sz="1400" kern="0" dirty="0" err="1" smtClean="0">
                <a:solidFill>
                  <a:srgbClr val="000000"/>
                </a:solidFill>
              </a:rPr>
              <a:t>Frolova</a:t>
            </a:r>
            <a:r>
              <a:rPr lang="en-US" sz="1400" kern="0" dirty="0" smtClean="0">
                <a:solidFill>
                  <a:srgbClr val="000000"/>
                </a:solidFill>
              </a:rPr>
              <a:t>, Denis </a:t>
            </a:r>
            <a:r>
              <a:rPr lang="en-US" sz="1400" kern="0" dirty="0" err="1" smtClean="0">
                <a:solidFill>
                  <a:srgbClr val="000000"/>
                </a:solidFill>
              </a:rPr>
              <a:t>Simakov</a:t>
            </a:r>
            <a:endParaRPr lang="en-US" sz="1400" kern="0" dirty="0" smtClean="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98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71563" y="1022350"/>
          <a:ext cx="555625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03" name="Equation" r:id="rId4" imgW="1790700" imgH="482600" progId="Equation.3">
                  <p:embed/>
                </p:oleObj>
              </mc:Choice>
              <mc:Fallback>
                <p:oleObj name="Equation" r:id="rId4" imgW="1790700" imgH="4826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022350"/>
                        <a:ext cx="5556250" cy="149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2687667" y="5362583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04" name="Equation" r:id="rId6" imgW="571252" imgH="393529" progId="Equation.3">
                  <p:embed/>
                </p:oleObj>
              </mc:Choice>
              <mc:Fallback>
                <p:oleObj name="Equation" r:id="rId6" imgW="571252" imgH="393529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67" y="5362583"/>
                        <a:ext cx="1428750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9142" y="3990983"/>
            <a:ext cx="16557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essian"/>
          <p:cNvPicPr>
            <a:picLocks noChangeAspect="1" noChangeArrowheads="1"/>
          </p:cNvPicPr>
          <p:nvPr/>
        </p:nvPicPr>
        <p:blipFill>
          <a:blip r:embed="rId9" cstate="print"/>
          <a:srcRect l="7629" t="9563" r="47212" b="45161"/>
          <a:stretch>
            <a:fillRect/>
          </a:stretch>
        </p:blipFill>
        <p:spPr bwMode="auto">
          <a:xfrm>
            <a:off x="2606705" y="4013208"/>
            <a:ext cx="16192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8" descr="hessian"/>
          <p:cNvPicPr>
            <a:picLocks noChangeAspect="1" noChangeArrowheads="1"/>
          </p:cNvPicPr>
          <p:nvPr/>
        </p:nvPicPr>
        <p:blipFill>
          <a:blip r:embed="rId9" cstate="print"/>
          <a:srcRect l="6955" t="54877" r="45802"/>
          <a:stretch>
            <a:fillRect/>
          </a:stretch>
        </p:blipFill>
        <p:spPr bwMode="auto">
          <a:xfrm>
            <a:off x="6762780" y="4013208"/>
            <a:ext cx="170021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 descr="hessian"/>
          <p:cNvPicPr>
            <a:picLocks noChangeAspect="1" noChangeArrowheads="1"/>
          </p:cNvPicPr>
          <p:nvPr/>
        </p:nvPicPr>
        <p:blipFill>
          <a:blip r:embed="rId9" cstate="print"/>
          <a:srcRect l="53523" t="54877"/>
          <a:stretch>
            <a:fillRect/>
          </a:stretch>
        </p:blipFill>
        <p:spPr bwMode="auto">
          <a:xfrm>
            <a:off x="4668867" y="4013208"/>
            <a:ext cx="16732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11078" name="Object 6"/>
          <p:cNvGraphicFramePr>
            <a:graphicFrameLocks noChangeAspect="1"/>
          </p:cNvGraphicFramePr>
          <p:nvPr/>
        </p:nvGraphicFramePr>
        <p:xfrm>
          <a:off x="4745067" y="5362583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05" name="Equation" r:id="rId10" imgW="583947" imgH="418918" progId="Equation.3">
                  <p:embed/>
                </p:oleObj>
              </mc:Choice>
              <mc:Fallback>
                <p:oleObj name="Equation" r:id="rId10" imgW="583947" imgH="418918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67" y="5362583"/>
                        <a:ext cx="1460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7"/>
          <p:cNvGraphicFramePr>
            <a:graphicFrameLocks noChangeAspect="1"/>
          </p:cNvGraphicFramePr>
          <p:nvPr/>
        </p:nvGraphicFramePr>
        <p:xfrm>
          <a:off x="6497667" y="5362583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06" name="Equation" r:id="rId12" imgW="889000" imgH="419100" progId="Equation.3">
                  <p:embed/>
                </p:oleObj>
              </mc:Choice>
              <mc:Fallback>
                <p:oleObj name="Equation" r:id="rId12" imgW="889000" imgH="4191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67" y="5362583"/>
                        <a:ext cx="2222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kern="0" smtClean="0">
                <a:solidFill>
                  <a:srgbClr val="000000"/>
                </a:solidFill>
              </a:rPr>
              <a:t>Corners</a:t>
            </a:r>
            <a:r>
              <a:rPr lang="en-US" sz="3000" kern="0" smtClean="0">
                <a:solidFill>
                  <a:srgbClr val="000000"/>
                </a:solidFill>
              </a:rPr>
              <a:t> as distinctive interest points</a:t>
            </a:r>
            <a:endParaRPr lang="ru-RU" sz="3000" kern="0" dirty="0">
              <a:solidFill>
                <a:srgbClr val="000000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57213" y="2771766"/>
            <a:ext cx="781378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 x 2 matrix of image derivatives (averaged in neighborhood of a point)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.</a:t>
            </a:r>
            <a:endParaRPr lang="en-US" sz="2800" dirty="0" smtClean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596" y="5619780"/>
            <a:ext cx="149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Notation: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Text Box 2"/>
          <p:cNvSpPr txBox="1">
            <a:spLocks noChangeArrowheads="1"/>
          </p:cNvSpPr>
          <p:nvPr/>
        </p:nvSpPr>
        <p:spPr bwMode="auto">
          <a:xfrm>
            <a:off x="685800" y="1143000"/>
            <a:ext cx="685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Arial" pitchFamily="34" charset="0"/>
              </a:rPr>
              <a:t>First, consider an axis-aligned corner:</a:t>
            </a:r>
          </a:p>
        </p:txBody>
      </p:sp>
      <p:sp>
        <p:nvSpPr>
          <p:cNvPr id="8652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matrix reveal?</a:t>
            </a:r>
            <a:endParaRPr lang="en-US" dirty="0"/>
          </a:p>
        </p:txBody>
      </p:sp>
      <p:pic>
        <p:nvPicPr>
          <p:cNvPr id="23" name="Picture 10" descr="corner"/>
          <p:cNvPicPr>
            <a:picLocks noChangeAspect="1" noChangeArrowheads="1"/>
          </p:cNvPicPr>
          <p:nvPr/>
        </p:nvPicPr>
        <p:blipFill>
          <a:blip r:embed="rId3" cstate="print"/>
          <a:srcRect t="-13333" b="26667"/>
          <a:stretch>
            <a:fillRect/>
          </a:stretch>
        </p:blipFill>
        <p:spPr bwMode="auto">
          <a:xfrm>
            <a:off x="3733800" y="2209800"/>
            <a:ext cx="19812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4" name="Group 6"/>
          <p:cNvGrpSpPr>
            <a:grpSpLocks/>
          </p:cNvGrpSpPr>
          <p:nvPr/>
        </p:nvGrpSpPr>
        <p:grpSpPr bwMode="auto">
          <a:xfrm>
            <a:off x="3810000" y="2590800"/>
            <a:ext cx="1676400" cy="1600200"/>
            <a:chOff x="2400" y="1968"/>
            <a:chExt cx="1056" cy="1008"/>
          </a:xfrm>
        </p:grpSpPr>
        <p:sp>
          <p:nvSpPr>
            <p:cNvPr id="25" name="Line 7"/>
            <p:cNvSpPr>
              <a:spLocks noChangeShapeType="1"/>
            </p:cNvSpPr>
            <p:nvPr/>
          </p:nvSpPr>
          <p:spPr bwMode="auto">
            <a:xfrm flipH="1">
              <a:off x="2400" y="240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Line 8"/>
            <p:cNvSpPr>
              <a:spLocks noChangeShapeType="1"/>
            </p:cNvSpPr>
            <p:nvPr/>
          </p:nvSpPr>
          <p:spPr bwMode="auto">
            <a:xfrm flipH="1">
              <a:off x="2400" y="2592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 flipH="1">
              <a:off x="2400" y="2784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>
              <a:off x="2400" y="2976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 rot="5400000" flipH="1">
              <a:off x="2688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rot="5400000" flipH="1">
              <a:off x="2880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rot="5400000" flipH="1">
              <a:off x="3072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 rot="5400000" flipH="1">
              <a:off x="3264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330" name="Object 2"/>
          <p:cNvGraphicFramePr>
            <a:graphicFrameLocks noChangeAspect="1"/>
          </p:cNvGraphicFramePr>
          <p:nvPr/>
        </p:nvGraphicFramePr>
        <p:xfrm>
          <a:off x="1406525" y="1905000"/>
          <a:ext cx="6351588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9" name="Equation" r:id="rId4" imgW="2082800" imgH="508000" progId="Equation.3">
                  <p:embed/>
                </p:oleObj>
              </mc:Choice>
              <mc:Fallback>
                <p:oleObj name="Equation" r:id="rId4" imgW="2082800" imgH="5080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1905000"/>
                        <a:ext cx="6351588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7331" name="Text Box 3"/>
          <p:cNvSpPr txBox="1">
            <a:spLocks noChangeArrowheads="1"/>
          </p:cNvSpPr>
          <p:nvPr/>
        </p:nvSpPr>
        <p:spPr bwMode="auto">
          <a:xfrm>
            <a:off x="685800" y="1143000"/>
            <a:ext cx="685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Arial" pitchFamily="34" charset="0"/>
              </a:rPr>
              <a:t>First, consider an axis-aligned corner:</a:t>
            </a:r>
          </a:p>
        </p:txBody>
      </p:sp>
      <p:sp>
        <p:nvSpPr>
          <p:cNvPr id="867332" name="Text Box 4"/>
          <p:cNvSpPr txBox="1">
            <a:spLocks noChangeArrowheads="1"/>
          </p:cNvSpPr>
          <p:nvPr/>
        </p:nvSpPr>
        <p:spPr bwMode="auto">
          <a:xfrm>
            <a:off x="457200" y="3581400"/>
            <a:ext cx="82296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This means dominant gradient directions align with x or y 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axis</a:t>
            </a: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Look for locations where </a:t>
            </a:r>
            <a:r>
              <a:rPr lang="en-US" sz="2800" b="1" dirty="0" smtClean="0">
                <a:solidFill>
                  <a:srgbClr val="000000"/>
                </a:solidFill>
                <a:cs typeface="Arial" pitchFamily="34" charset="0"/>
              </a:rPr>
              <a:t>both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l-GR" sz="2800" dirty="0" smtClean="0">
                <a:solidFill>
                  <a:srgbClr val="000000"/>
                </a:solidFill>
                <a:cs typeface="Arial" pitchFamily="34" charset="0"/>
              </a:rPr>
              <a:t>λ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’s are large.</a:t>
            </a:r>
            <a:endParaRPr lang="en-US" sz="2800" dirty="0">
              <a:solidFill>
                <a:srgbClr val="000000"/>
              </a:solidFill>
              <a:cs typeface="Arial" pitchFamily="34" charset="0"/>
            </a:endParaRP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If either </a:t>
            </a:r>
            <a:r>
              <a:rPr lang="el-GR" sz="2800" dirty="0">
                <a:solidFill>
                  <a:srgbClr val="000000"/>
                </a:solidFill>
                <a:cs typeface="Arial" pitchFamily="34" charset="0"/>
              </a:rPr>
              <a:t>λ</a:t>
            </a: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 is close to 0, then this is </a:t>
            </a:r>
            <a:r>
              <a:rPr lang="en-US" sz="2800" b="1" dirty="0">
                <a:solidFill>
                  <a:srgbClr val="000000"/>
                </a:solidFill>
                <a:cs typeface="Arial" pitchFamily="34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corner-like.</a:t>
            </a:r>
            <a:endParaRPr lang="en-US" sz="2400" dirty="0">
              <a:solidFill>
                <a:srgbClr val="000000"/>
              </a:solidFill>
              <a:latin typeface="Symbol" pitchFamily="18" charset="2"/>
              <a:cs typeface="Arial" pitchFamily="34" charset="0"/>
            </a:endParaRP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673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matrix reveal?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8674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if we have a corner that is not aligned with the image axes? 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1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matrix reveal?</a:t>
            </a:r>
            <a:endParaRPr lang="en-US" dirty="0"/>
          </a:p>
        </p:txBody>
      </p:sp>
      <p:graphicFrame>
        <p:nvGraphicFramePr>
          <p:cNvPr id="869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445987"/>
              </p:ext>
            </p:extLst>
          </p:nvPr>
        </p:nvGraphicFramePr>
        <p:xfrm>
          <a:off x="5761038" y="974725"/>
          <a:ext cx="29876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1" name="Equation" r:id="rId4" imgW="1244520" imgH="482400" progId="Equation.3">
                  <p:embed/>
                </p:oleObj>
              </mc:Choice>
              <mc:Fallback>
                <p:oleObj name="Equation" r:id="rId4" imgW="1244520" imgH="4824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038" y="974725"/>
                        <a:ext cx="2987675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9395" name="Object 19"/>
          <p:cNvGraphicFramePr>
            <a:graphicFrameLocks noChangeAspect="1"/>
          </p:cNvGraphicFramePr>
          <p:nvPr/>
        </p:nvGraphicFramePr>
        <p:xfrm>
          <a:off x="5730875" y="2438400"/>
          <a:ext cx="15859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2" name="Equation" r:id="rId6" imgW="660400" imgH="228600" progId="Equation.3">
                  <p:embed/>
                </p:oleObj>
              </mc:Choice>
              <mc:Fallback>
                <p:oleObj name="Equation" r:id="rId6" imgW="660400" imgH="2286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2438400"/>
                        <a:ext cx="158591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1733538" y="2236799"/>
            <a:ext cx="1981200" cy="1981200"/>
            <a:chOff x="3105138" y="3635398"/>
            <a:chExt cx="1981200" cy="1981200"/>
          </a:xfrm>
        </p:grpSpPr>
        <p:pic>
          <p:nvPicPr>
            <p:cNvPr id="24" name="Picture 10" descr="corner"/>
            <p:cNvPicPr>
              <a:picLocks noChangeAspect="1" noChangeArrowheads="1"/>
            </p:cNvPicPr>
            <p:nvPr/>
          </p:nvPicPr>
          <p:blipFill>
            <a:blip r:embed="rId8" cstate="print"/>
            <a:srcRect t="-13333" b="26667"/>
            <a:stretch>
              <a:fillRect/>
            </a:stretch>
          </p:blipFill>
          <p:spPr bwMode="auto">
            <a:xfrm rot="1721913">
              <a:off x="3105138" y="3635398"/>
              <a:ext cx="1981200" cy="19812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grpSp>
          <p:nvGrpSpPr>
            <p:cNvPr id="25" name="Group 6"/>
            <p:cNvGrpSpPr>
              <a:grpSpLocks/>
            </p:cNvGrpSpPr>
            <p:nvPr/>
          </p:nvGrpSpPr>
          <p:grpSpPr bwMode="auto">
            <a:xfrm rot="1721913">
              <a:off x="3418410" y="4089857"/>
              <a:ext cx="1501776" cy="1504950"/>
              <a:chOff x="2610" y="2151"/>
              <a:chExt cx="946" cy="948"/>
            </a:xfrm>
          </p:grpSpPr>
          <p:sp>
            <p:nvSpPr>
              <p:cNvPr id="26" name="Line 7"/>
              <p:cNvSpPr>
                <a:spLocks noChangeShapeType="1"/>
              </p:cNvSpPr>
              <p:nvPr/>
            </p:nvSpPr>
            <p:spPr bwMode="auto">
              <a:xfrm flipH="1">
                <a:off x="2610" y="252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Line 8"/>
              <p:cNvSpPr>
                <a:spLocks noChangeShapeType="1"/>
              </p:cNvSpPr>
              <p:nvPr/>
            </p:nvSpPr>
            <p:spPr bwMode="auto">
              <a:xfrm flipH="1">
                <a:off x="2610" y="2715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Line 9"/>
              <p:cNvSpPr>
                <a:spLocks noChangeShapeType="1"/>
              </p:cNvSpPr>
              <p:nvPr/>
            </p:nvSpPr>
            <p:spPr bwMode="auto">
              <a:xfrm flipH="1">
                <a:off x="2610" y="2907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 flipH="1">
                <a:off x="2610" y="3099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 rot="5400000" flipH="1">
                <a:off x="2788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Line 12"/>
              <p:cNvSpPr>
                <a:spLocks noChangeShapeType="1"/>
              </p:cNvSpPr>
              <p:nvPr/>
            </p:nvSpPr>
            <p:spPr bwMode="auto">
              <a:xfrm rot="5400000" flipH="1">
                <a:off x="2980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rot="5400000" flipH="1">
                <a:off x="3172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 rot="5400000" flipH="1">
                <a:off x="3364" y="2343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685800" y="4800600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The </a:t>
            </a:r>
            <a:r>
              <a:rPr lang="en-US" sz="2800" i="1" dirty="0" err="1" smtClean="0">
                <a:solidFill>
                  <a:srgbClr val="000000"/>
                </a:solidFill>
              </a:rPr>
              <a:t>eigenvalues</a:t>
            </a:r>
            <a:r>
              <a:rPr lang="en-US" sz="2800" dirty="0" smtClean="0">
                <a:solidFill>
                  <a:srgbClr val="000000"/>
                </a:solidFill>
              </a:rPr>
              <a:t> of </a:t>
            </a:r>
            <a:r>
              <a:rPr lang="en-US" sz="2800" i="1" dirty="0" smtClean="0">
                <a:solidFill>
                  <a:srgbClr val="000000"/>
                </a:solidFill>
              </a:rPr>
              <a:t>M </a:t>
            </a:r>
            <a:r>
              <a:rPr lang="en-US" sz="2800" dirty="0" smtClean="0">
                <a:solidFill>
                  <a:srgbClr val="000000"/>
                </a:solidFill>
              </a:rPr>
              <a:t>reveal the amount of intensity change in the two principal orthogonal gradient directions in the window.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869379" name="Text Box 3"/>
          <p:cNvSpPr txBox="1">
            <a:spLocks noChangeArrowheads="1"/>
          </p:cNvSpPr>
          <p:nvPr/>
        </p:nvSpPr>
        <p:spPr bwMode="auto">
          <a:xfrm>
            <a:off x="609600" y="1233488"/>
            <a:ext cx="7391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Since </a:t>
            </a:r>
            <a:r>
              <a:rPr lang="en-US" sz="2800" i="1" dirty="0" smtClean="0">
                <a:solidFill>
                  <a:srgbClr val="000000"/>
                </a:solidFill>
                <a:cs typeface="Arial" pitchFamily="34" charset="0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is symmetric, we 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have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(Eigenvalue decomposition)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968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Corner response function</a:t>
            </a:r>
            <a:endParaRPr lang="en-US" dirty="0"/>
          </a:p>
        </p:txBody>
      </p: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6553200" y="1295400"/>
            <a:ext cx="2362200" cy="2779713"/>
            <a:chOff x="480" y="1824"/>
            <a:chExt cx="1488" cy="1751"/>
          </a:xfrm>
        </p:grpSpPr>
        <p:pic>
          <p:nvPicPr>
            <p:cNvPr id="18" name="Picture 18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“flat”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region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6705600" y="4038600"/>
            <a:ext cx="2743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57200" y="1295400"/>
            <a:ext cx="2438400" cy="2779713"/>
            <a:chOff x="2160" y="1824"/>
            <a:chExt cx="1536" cy="1751"/>
          </a:xfrm>
        </p:grpSpPr>
        <p:pic>
          <p:nvPicPr>
            <p:cNvPr id="5" name="Picture 5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“edge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752600" y="1447800"/>
            <a:ext cx="685800" cy="685800"/>
          </a:xfrm>
          <a:prstGeom prst="rect">
            <a:avLst/>
          </a:prstGeom>
          <a:solidFill>
            <a:srgbClr val="FFCC99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62000" y="4018260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62000" y="4491335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3505200" y="1295400"/>
            <a:ext cx="2667000" cy="2779713"/>
            <a:chOff x="3792" y="1824"/>
            <a:chExt cx="1680" cy="1751"/>
          </a:xfrm>
        </p:grpSpPr>
        <p:pic>
          <p:nvPicPr>
            <p:cNvPr id="10" name="Picture 10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“corner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3276600" y="4045803"/>
            <a:ext cx="358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;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31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5281189"/>
            <a:ext cx="3441256" cy="1348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51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</a:t>
            </a:r>
            <a:r>
              <a:rPr lang="en-US" dirty="0" smtClean="0"/>
              <a:t>corner detector</a:t>
            </a:r>
            <a:endParaRPr lang="ru-RU" dirty="0"/>
          </a:p>
        </p:txBody>
      </p:sp>
      <p:sp>
        <p:nvSpPr>
          <p:cNvPr id="60109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048682" cy="2801955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Compute</a:t>
            </a:r>
            <a:r>
              <a:rPr lang="en-US" sz="2800" i="1" dirty="0" smtClean="0"/>
              <a:t> M </a:t>
            </a:r>
            <a:r>
              <a:rPr lang="en-US" sz="2800" dirty="0" smtClean="0"/>
              <a:t>matrix for each image window to get their </a:t>
            </a:r>
            <a:r>
              <a:rPr lang="en-US" i="1" dirty="0" err="1" smtClean="0"/>
              <a:t>cornerness</a:t>
            </a:r>
            <a:r>
              <a:rPr lang="en-US" i="1" dirty="0" smtClean="0"/>
              <a:t> </a:t>
            </a:r>
            <a:r>
              <a:rPr lang="en-US" sz="2800" dirty="0" smtClean="0"/>
              <a:t>scores.</a:t>
            </a:r>
            <a:endParaRPr lang="en-US" sz="2800" dirty="0"/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Find points </a:t>
            </a:r>
            <a:r>
              <a:rPr lang="en-US" sz="2800" dirty="0" smtClean="0"/>
              <a:t>whose surrounding window gave large </a:t>
            </a:r>
            <a:r>
              <a:rPr lang="en-US" sz="2800" dirty="0"/>
              <a:t>corner response </a:t>
            </a:r>
            <a:r>
              <a:rPr lang="en-US" sz="2800" dirty="0" smtClean="0"/>
              <a:t>(</a:t>
            </a:r>
            <a:r>
              <a:rPr lang="en-US" i="1" dirty="0" smtClean="0"/>
              <a:t>f </a:t>
            </a:r>
            <a:r>
              <a:rPr lang="en-US" sz="2800" dirty="0" smtClean="0"/>
              <a:t>&gt; </a:t>
            </a:r>
            <a:r>
              <a:rPr lang="en-US" sz="2800" dirty="0"/>
              <a:t>threshold)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Take the points of local </a:t>
            </a:r>
            <a:r>
              <a:rPr lang="en-US" sz="2800" dirty="0" smtClean="0"/>
              <a:t>maxima</a:t>
            </a:r>
            <a:r>
              <a:rPr lang="en-US" dirty="0" smtClean="0"/>
              <a:t>, i.e., perform non-maximum suppression</a:t>
            </a:r>
            <a:endParaRPr lang="ru-RU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2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Harris Detector: Steps</a:t>
            </a:r>
            <a:endParaRPr lang="ru-RU" sz="3200" smtClean="0"/>
          </a:p>
        </p:txBody>
      </p:sp>
      <p:pic>
        <p:nvPicPr>
          <p:cNvPr id="31747" name="Picture 3" descr="cows_step0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55817-751E-41E9-B388-242EE487148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1265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Harris Detector: Steps</a:t>
            </a:r>
            <a:endParaRPr lang="ru-RU" sz="3200" smtClean="0"/>
          </a:p>
        </p:txBody>
      </p:sp>
      <p:pic>
        <p:nvPicPr>
          <p:cNvPr id="32771" name="Picture 3" descr="cows_step1_corner_respon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38200" y="762000"/>
            <a:ext cx="40528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Compute corner response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</a:t>
            </a:r>
            <a:endParaRPr lang="ru-RU" sz="2800" i="1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55817-751E-41E9-B388-242EE487148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5689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Description</a:t>
            </a:r>
            <a:r>
              <a:rPr lang="en-US" sz="2400" dirty="0" smtClean="0"/>
              <a:t>: Extract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Matching: </a:t>
            </a:r>
            <a:r>
              <a:rPr lang="en-US" sz="2400" dirty="0" smtClean="0"/>
              <a:t>Determine correspondence between descriptors in two views</a:t>
            </a: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45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12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346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5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4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32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Harris Detector: Steps</a:t>
            </a:r>
            <a:endParaRPr lang="ru-RU" sz="3200" smtClean="0"/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75664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Find points with large corner response: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 &gt; 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threshold</a:t>
            </a:r>
            <a:endParaRPr lang="ru-RU" sz="2800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3796" name="Picture 4" descr="cows_step2_thres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53200"/>
            <a:ext cx="1905000" cy="457200"/>
          </a:xfrm>
        </p:spPr>
        <p:txBody>
          <a:bodyPr/>
          <a:lstStyle/>
          <a:p>
            <a:pPr>
              <a:defRPr/>
            </a:pPr>
            <a:fld id="{07C55817-751E-41E9-B388-242EE487148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97583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Harris Detector: Steps</a:t>
            </a:r>
            <a:endParaRPr lang="ru-RU" sz="3200" smtClean="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56568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Take only the points of local maxima of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</a:t>
            </a:r>
            <a:endParaRPr lang="ru-RU" sz="2800" i="1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4820" name="Picture 4" descr="cows_step3_thresh&amp;max"/>
          <p:cNvPicPr>
            <a:picLocks noChangeAspect="1" noChangeArrowheads="1"/>
          </p:cNvPicPr>
          <p:nvPr/>
        </p:nvPicPr>
        <p:blipFill>
          <a:blip r:embed="rId3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553200"/>
            <a:ext cx="1905000" cy="457200"/>
          </a:xfrm>
        </p:spPr>
        <p:txBody>
          <a:bodyPr/>
          <a:lstStyle/>
          <a:p>
            <a:pPr>
              <a:defRPr/>
            </a:pPr>
            <a:fld id="{07C55817-751E-41E9-B388-242EE487148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534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Harris Detector: Steps</a:t>
            </a:r>
            <a:endParaRPr lang="ru-RU" sz="3200" smtClean="0"/>
          </a:p>
        </p:txBody>
      </p:sp>
      <p:pic>
        <p:nvPicPr>
          <p:cNvPr id="35843" name="Picture 3" descr="cows_step4_harris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 bwMode="auto">
          <a:xfrm>
            <a:off x="3810000" y="2286000"/>
            <a:ext cx="8382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400800" y="2057400"/>
            <a:ext cx="8382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133600" y="3505200"/>
            <a:ext cx="11430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181600" y="3962400"/>
            <a:ext cx="11430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55817-751E-41E9-B388-242EE487148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3217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Harris application</a:t>
            </a:r>
            <a:endParaRPr lang="en-US" dirty="0"/>
          </a:p>
        </p:txBody>
      </p:sp>
      <p:pic>
        <p:nvPicPr>
          <p:cNvPr id="4" name="Picture 3" descr="uttower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066800"/>
            <a:ext cx="7772400" cy="5184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6200" y="66264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6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Grp="1" noChangeArrowheads="1"/>
          </p:cNvSpPr>
          <p:nvPr>
            <p:ph idx="1"/>
          </p:nvPr>
        </p:nvSpPr>
        <p:spPr bwMode="auto">
          <a:xfrm>
            <a:off x="685800" y="914400"/>
            <a:ext cx="57310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latin typeface="+mj-lt"/>
                <a:cs typeface="Times New Roman" pitchFamily="18" charset="0"/>
              </a:rPr>
              <a:t>Compute corner response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at every pixel.</a:t>
            </a:r>
            <a:endParaRPr lang="ru-RU" sz="2400" dirty="0">
              <a:latin typeface="+mj-lt"/>
              <a:cs typeface="Times New Roman" pitchFamily="18" charset="0"/>
            </a:endParaRPr>
          </a:p>
        </p:txBody>
      </p:sp>
      <p:pic>
        <p:nvPicPr>
          <p:cNvPr id="5" name="Picture 4" descr="ut_harris_blur1.5Rmap.jpg"/>
          <p:cNvPicPr>
            <a:picLocks noChangeAspect="1"/>
          </p:cNvPicPr>
          <p:nvPr/>
        </p:nvPicPr>
        <p:blipFill>
          <a:blip r:embed="rId3" cstate="print"/>
          <a:srcRect l="12500" t="6667" r="9167" b="11111"/>
          <a:stretch>
            <a:fillRect/>
          </a:stretch>
        </p:blipFill>
        <p:spPr>
          <a:xfrm>
            <a:off x="1371600" y="1447800"/>
            <a:ext cx="6400800" cy="503892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dirty="0" smtClean="0"/>
              <a:t>Example of Harris application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76200" y="66264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4" descr="thresholded_v_score.jpg"/>
          <p:cNvPicPr>
            <a:picLocks noChangeAspect="1"/>
          </p:cNvPicPr>
          <p:nvPr/>
        </p:nvPicPr>
        <p:blipFill>
          <a:blip r:embed="rId3" cstate="print"/>
          <a:srcRect l="55833"/>
          <a:stretch>
            <a:fillRect/>
          </a:stretch>
        </p:blipFill>
        <p:spPr bwMode="auto">
          <a:xfrm>
            <a:off x="701622" y="1242086"/>
            <a:ext cx="7547276" cy="5034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400" kern="0" smtClean="0">
                <a:solidFill>
                  <a:srgbClr val="000000"/>
                </a:solidFill>
              </a:rPr>
              <a:t>Example of Harris application</a:t>
            </a:r>
            <a:endParaRPr lang="en-US" sz="3400" kern="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76200" y="66264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6AD9B1-B23E-4645-BE20-A5207F5EA38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4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Harris corner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905000" y="3187568"/>
            <a:ext cx="4993895" cy="1232035"/>
            <a:chOff x="1768" y="1339"/>
            <a:chExt cx="1968" cy="480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7194 h 528"/>
                  <a:gd name="T2" fmla="*/ 623 w 720"/>
                  <a:gd name="T3" fmla="*/ 0 h 528"/>
                  <a:gd name="T4" fmla="*/ 9359 w 720"/>
                  <a:gd name="T5" fmla="*/ 4575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19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28 h 528"/>
                  <a:gd name="T2" fmla="*/ 1 w 720"/>
                  <a:gd name="T3" fmla="*/ 0 h 528"/>
                  <a:gd name="T4" fmla="*/ 12 w 720"/>
                  <a:gd name="T5" fmla="*/ 18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AutoShape 12"/>
            <p:cNvSpPr>
              <a:spLocks noChangeArrowheads="1"/>
            </p:cNvSpPr>
            <p:nvPr/>
          </p:nvSpPr>
          <p:spPr bwMode="auto">
            <a:xfrm>
              <a:off x="2536" y="1339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31D263-80E4-4D11-A6AE-33B6E8F75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1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Harris corner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r>
              <a:rPr lang="en-US" sz="2800" dirty="0" smtClean="0"/>
              <a:t>Translation invariant?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3400" y="143762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47800" y="3001051"/>
            <a:ext cx="6172200" cy="2209800"/>
            <a:chOff x="1447800" y="3001051"/>
            <a:chExt cx="6172200" cy="2209800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447800" y="3001051"/>
              <a:ext cx="2184671" cy="22098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756112" y="3384877"/>
              <a:ext cx="787909" cy="725004"/>
            </a:xfrm>
            <a:custGeom>
              <a:avLst/>
              <a:gdLst>
                <a:gd name="T0" fmla="*/ 0 w 720"/>
                <a:gd name="T1" fmla="*/ 7194 h 528"/>
                <a:gd name="T2" fmla="*/ 623 w 720"/>
                <a:gd name="T3" fmla="*/ 0 h 528"/>
                <a:gd name="T4" fmla="*/ 9359 w 720"/>
                <a:gd name="T5" fmla="*/ 4575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528"/>
                  </a:moveTo>
                  <a:lnTo>
                    <a:pt x="48" y="0"/>
                  </a:lnTo>
                  <a:lnTo>
                    <a:pt x="720" y="336"/>
                  </a:lnTo>
                </a:path>
              </a:pathLst>
            </a:custGeom>
            <a:solidFill>
              <a:schemeClr val="accent1">
                <a:alpha val="50195"/>
              </a:schemeClr>
            </a:solidFill>
            <a:ln w="444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3899439" y="3521617"/>
              <a:ext cx="1218023" cy="12320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435329" y="3001051"/>
              <a:ext cx="2184671" cy="22098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553200" y="4104847"/>
              <a:ext cx="787909" cy="725004"/>
            </a:xfrm>
            <a:custGeom>
              <a:avLst/>
              <a:gdLst>
                <a:gd name="T0" fmla="*/ 0 w 720"/>
                <a:gd name="T1" fmla="*/ 7194 h 528"/>
                <a:gd name="T2" fmla="*/ 623 w 720"/>
                <a:gd name="T3" fmla="*/ 0 h 528"/>
                <a:gd name="T4" fmla="*/ 9359 w 720"/>
                <a:gd name="T5" fmla="*/ 4575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528"/>
                  </a:moveTo>
                  <a:lnTo>
                    <a:pt x="48" y="0"/>
                  </a:lnTo>
                  <a:lnTo>
                    <a:pt x="720" y="336"/>
                  </a:lnTo>
                </a:path>
              </a:pathLst>
            </a:custGeom>
            <a:solidFill>
              <a:schemeClr val="accent1">
                <a:alpha val="50195"/>
              </a:schemeClr>
            </a:solidFill>
            <a:ln w="444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31D263-80E4-4D11-A6AE-33B6E8F75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736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Harris corner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r>
              <a:rPr lang="en-US" sz="2800" dirty="0"/>
              <a:t>Translation invariant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Scale invariant?</a:t>
            </a:r>
            <a:endParaRPr lang="en-US" sz="2800" dirty="0"/>
          </a:p>
        </p:txBody>
      </p:sp>
      <p:grpSp>
        <p:nvGrpSpPr>
          <p:cNvPr id="3" name="Group 18"/>
          <p:cNvGrpSpPr/>
          <p:nvPr/>
        </p:nvGrpSpPr>
        <p:grpSpPr>
          <a:xfrm>
            <a:off x="1219200" y="3244850"/>
            <a:ext cx="2819400" cy="3232150"/>
            <a:chOff x="1219200" y="3244850"/>
            <a:chExt cx="2819400" cy="32321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295400" y="3463925"/>
              <a:ext cx="2743200" cy="20066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219200" y="40227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600200" y="34893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452688" y="32448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371600" y="5775325"/>
              <a:ext cx="25908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cs typeface="Times New Roman" pitchFamily="18" charset="0"/>
                </a:rPr>
                <a:t>All points will be classified as </a:t>
              </a:r>
              <a:r>
                <a:rPr lang="en-US" sz="2000" dirty="0">
                  <a:solidFill>
                    <a:srgbClr val="0033CC"/>
                  </a:solidFill>
                  <a:cs typeface="Times New Roman" pitchFamily="18" charset="0"/>
                </a:rPr>
                <a:t>edges</a:t>
              </a:r>
              <a:endParaRPr lang="ru-RU" sz="2000" dirty="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4800600" y="3565525"/>
            <a:ext cx="3352800" cy="2667000"/>
            <a:chOff x="4800600" y="3565525"/>
            <a:chExt cx="3352800" cy="2667000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7086600" y="3844925"/>
              <a:ext cx="381000" cy="3302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7024688" y="37401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800600" y="3565525"/>
              <a:ext cx="1676400" cy="838200"/>
            </a:xfrm>
            <a:custGeom>
              <a:avLst/>
              <a:gdLst>
                <a:gd name="T0" fmla="*/ 1257300 w 21600"/>
                <a:gd name="T1" fmla="*/ 0 h 21600"/>
                <a:gd name="T2" fmla="*/ 0 w 21600"/>
                <a:gd name="T3" fmla="*/ 419100 h 21600"/>
                <a:gd name="T4" fmla="*/ 1257300 w 21600"/>
                <a:gd name="T5" fmla="*/ 838200 h 21600"/>
                <a:gd name="T6" fmla="*/ 1676400 w 21600"/>
                <a:gd name="T7" fmla="*/ 4191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6781800" y="5775325"/>
              <a:ext cx="1371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3300"/>
                  </a:solidFill>
                  <a:cs typeface="Times New Roman" pitchFamily="18" charset="0"/>
                </a:rPr>
                <a:t>Corner !</a:t>
              </a:r>
              <a:endParaRPr lang="ru-RU" sz="24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19500" y="1940252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43400" y="143762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31D263-80E4-4D11-A6AE-33B6E8F75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06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invariant interest points</a:t>
            </a:r>
            <a:endParaRPr lang="en-US" dirty="0"/>
          </a:p>
        </p:txBody>
      </p:sp>
      <p:pic>
        <p:nvPicPr>
          <p:cNvPr id="13" name="Picture 12" descr="uttower1.JPG"/>
          <p:cNvPicPr>
            <a:picLocks noChangeAspect="1"/>
          </p:cNvPicPr>
          <p:nvPr/>
        </p:nvPicPr>
        <p:blipFill rotWithShape="1">
          <a:blip r:embed="rId3" cstate="print"/>
          <a:srcRect l="25465" t="30602" r="40196" b="20488"/>
          <a:stretch/>
        </p:blipFill>
        <p:spPr>
          <a:xfrm>
            <a:off x="5562600" y="2486628"/>
            <a:ext cx="3182622" cy="3023612"/>
          </a:xfrm>
          <a:prstGeom prst="rect">
            <a:avLst/>
          </a:prstGeom>
        </p:spPr>
      </p:pic>
      <p:pic>
        <p:nvPicPr>
          <p:cNvPr id="14" name="Picture 13" descr="uttower2.JPG"/>
          <p:cNvPicPr>
            <a:picLocks noChangeAspect="1"/>
          </p:cNvPicPr>
          <p:nvPr/>
        </p:nvPicPr>
        <p:blipFill>
          <a:blip r:embed="rId4" cstate="print"/>
          <a:srcRect l="20277" t="14319" b="11445"/>
          <a:stretch>
            <a:fillRect/>
          </a:stretch>
        </p:blipFill>
        <p:spPr>
          <a:xfrm>
            <a:off x="525918" y="2479661"/>
            <a:ext cx="4879533" cy="30305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9906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How can we independently select interest points in each image, such that the detections are repeatable across different scales?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903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22"/>
            <a:ext cx="9144000" cy="1143000"/>
          </a:xfrm>
        </p:spPr>
        <p:txBody>
          <a:bodyPr/>
          <a:lstStyle/>
          <a:p>
            <a:r>
              <a:rPr lang="en-US" dirty="0" smtClean="0"/>
              <a:t>Local features: desired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Repeatability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same feature can be found in several images despite geometric and photometric transformations 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Saliency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Each feature has a distinctive description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Compactness and efficiency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Many fewer features than image pixels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Locality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A feature occupies a relatively small area of the image; robust to clutter and occlusion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2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15"/>
          <p:cNvSpPr>
            <a:spLocks noChangeAspect="1" noChangeArrowheads="1"/>
          </p:cNvSpPr>
          <p:nvPr/>
        </p:nvSpPr>
        <p:spPr bwMode="auto">
          <a:xfrm>
            <a:off x="6432564" y="3611726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Oval 15"/>
          <p:cNvSpPr>
            <a:spLocks noChangeAspect="1" noChangeArrowheads="1"/>
          </p:cNvSpPr>
          <p:nvPr/>
        </p:nvSpPr>
        <p:spPr bwMode="auto">
          <a:xfrm>
            <a:off x="2241564" y="3511481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5137164" y="2392526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946164" y="2316326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scale selection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9906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Intuition: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Find scale that gives local maxima of some function </a:t>
            </a:r>
            <a:r>
              <a:rPr lang="en-US" sz="2400" i="1" dirty="0" smtClean="0">
                <a:solidFill>
                  <a:srgbClr val="000000"/>
                </a:solidFill>
              </a:rPr>
              <a:t>f </a:t>
            </a:r>
            <a:r>
              <a:rPr lang="en-US" sz="2400" dirty="0" smtClean="0">
                <a:solidFill>
                  <a:srgbClr val="000000"/>
                </a:solidFill>
              </a:rPr>
              <a:t>in both position and scale.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6788004" y="2456001"/>
            <a:ext cx="620192" cy="1404551"/>
          </a:xfrm>
          <a:custGeom>
            <a:avLst/>
            <a:gdLst>
              <a:gd name="T0" fmla="*/ 0 w 544"/>
              <a:gd name="T1" fmla="*/ 2147483647 h 1232"/>
              <a:gd name="T2" fmla="*/ 1088707408 w 544"/>
              <a:gd name="T3" fmla="*/ 2147483647 h 1232"/>
              <a:gd name="T4" fmla="*/ 1330642300 w 544"/>
              <a:gd name="T5" fmla="*/ 1572577274 h 1232"/>
              <a:gd name="T6" fmla="*/ 846772517 w 544"/>
              <a:gd name="T7" fmla="*/ 604837459 h 1232"/>
              <a:gd name="T8" fmla="*/ 1330642300 w 544"/>
              <a:gd name="T9" fmla="*/ 0 h 12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1232"/>
              <a:gd name="T17" fmla="*/ 544 w 544"/>
              <a:gd name="T18" fmla="*/ 1232 h 12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1232">
                <a:moveTo>
                  <a:pt x="0" y="1104"/>
                </a:moveTo>
                <a:cubicBezTo>
                  <a:pt x="172" y="1168"/>
                  <a:pt x="344" y="1232"/>
                  <a:pt x="432" y="1152"/>
                </a:cubicBezTo>
                <a:cubicBezTo>
                  <a:pt x="520" y="1072"/>
                  <a:pt x="544" y="776"/>
                  <a:pt x="528" y="624"/>
                </a:cubicBezTo>
                <a:cubicBezTo>
                  <a:pt x="512" y="472"/>
                  <a:pt x="336" y="344"/>
                  <a:pt x="336" y="240"/>
                </a:cubicBezTo>
                <a:cubicBezTo>
                  <a:pt x="336" y="136"/>
                  <a:pt x="432" y="68"/>
                  <a:pt x="52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reeform 3"/>
          <p:cNvSpPr>
            <a:spLocks/>
          </p:cNvSpPr>
          <p:nvPr/>
        </p:nvSpPr>
        <p:spPr bwMode="auto">
          <a:xfrm>
            <a:off x="5748272" y="3941497"/>
            <a:ext cx="756998" cy="965629"/>
          </a:xfrm>
          <a:custGeom>
            <a:avLst/>
            <a:gdLst>
              <a:gd name="T0" fmla="*/ 0 w 664"/>
              <a:gd name="T1" fmla="*/ 1993442278 h 847"/>
              <a:gd name="T2" fmla="*/ 1209674952 w 664"/>
              <a:gd name="T3" fmla="*/ 1993442278 h 847"/>
              <a:gd name="T4" fmla="*/ 967740041 w 664"/>
              <a:gd name="T5" fmla="*/ 1146669940 h 847"/>
              <a:gd name="T6" fmla="*/ 1572577319 w 664"/>
              <a:gd name="T7" fmla="*/ 904735100 h 847"/>
              <a:gd name="T8" fmla="*/ 1572577319 w 664"/>
              <a:gd name="T9" fmla="*/ 541832641 h 847"/>
              <a:gd name="T10" fmla="*/ 1514614540 w 664"/>
              <a:gd name="T11" fmla="*/ 0 h 8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4"/>
              <a:gd name="T19" fmla="*/ 0 h 847"/>
              <a:gd name="T20" fmla="*/ 664 w 664"/>
              <a:gd name="T21" fmla="*/ 847 h 8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4" h="847">
                <a:moveTo>
                  <a:pt x="0" y="791"/>
                </a:moveTo>
                <a:cubicBezTo>
                  <a:pt x="208" y="819"/>
                  <a:pt x="416" y="847"/>
                  <a:pt x="480" y="791"/>
                </a:cubicBezTo>
                <a:cubicBezTo>
                  <a:pt x="544" y="735"/>
                  <a:pt x="360" y="527"/>
                  <a:pt x="384" y="455"/>
                </a:cubicBezTo>
                <a:cubicBezTo>
                  <a:pt x="408" y="383"/>
                  <a:pt x="584" y="399"/>
                  <a:pt x="624" y="359"/>
                </a:cubicBezTo>
                <a:cubicBezTo>
                  <a:pt x="664" y="319"/>
                  <a:pt x="628" y="275"/>
                  <a:pt x="624" y="215"/>
                </a:cubicBezTo>
                <a:cubicBezTo>
                  <a:pt x="620" y="155"/>
                  <a:pt x="610" y="77"/>
                  <a:pt x="601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1841146" y="3491910"/>
            <a:ext cx="1970020" cy="1441033"/>
          </a:xfrm>
          <a:custGeom>
            <a:avLst/>
            <a:gdLst>
              <a:gd name="T0" fmla="*/ 0 w 1728"/>
              <a:gd name="T1" fmla="*/ 2147483647 h 1264"/>
              <a:gd name="T2" fmla="*/ 241935031 w 1728"/>
              <a:gd name="T3" fmla="*/ 1008062507 h 1264"/>
              <a:gd name="T4" fmla="*/ 1088707589 w 1728"/>
              <a:gd name="T5" fmla="*/ 161289987 h 1264"/>
              <a:gd name="T6" fmla="*/ 2147483647 w 1728"/>
              <a:gd name="T7" fmla="*/ 40322497 h 1264"/>
              <a:gd name="T8" fmla="*/ 2147483647 w 1728"/>
              <a:gd name="T9" fmla="*/ 403224943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179744" y="3457708"/>
            <a:ext cx="273614" cy="27361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2036097" y="3327741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1796684" y="3119111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403364" y="2712110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Freeform 11"/>
          <p:cNvSpPr>
            <a:spLocks noChangeAspect="1"/>
          </p:cNvSpPr>
          <p:nvPr/>
        </p:nvSpPr>
        <p:spPr bwMode="auto">
          <a:xfrm>
            <a:off x="6430026" y="3683844"/>
            <a:ext cx="357978" cy="261073"/>
          </a:xfrm>
          <a:custGeom>
            <a:avLst/>
            <a:gdLst>
              <a:gd name="T0" fmla="*/ 0 w 1728"/>
              <a:gd name="T1" fmla="*/ 104556285 h 1264"/>
              <a:gd name="T2" fmla="*/ 7988581 w 1728"/>
              <a:gd name="T3" fmla="*/ 33087328 h 1264"/>
              <a:gd name="T4" fmla="*/ 35948758 w 1728"/>
              <a:gd name="T5" fmla="*/ 5294008 h 1264"/>
              <a:gd name="T6" fmla="*/ 87874692 w 1728"/>
              <a:gd name="T7" fmla="*/ 1323574 h 1264"/>
              <a:gd name="T8" fmla="*/ 143794744 w 1728"/>
              <a:gd name="T9" fmla="*/ 13234874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6227096" y="3423911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5987684" y="3215280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5594364" y="2808279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5"/>
          <p:cNvSpPr>
            <a:spLocks noChangeAspect="1" noChangeArrowheads="1"/>
          </p:cNvSpPr>
          <p:nvPr/>
        </p:nvSpPr>
        <p:spPr bwMode="auto">
          <a:xfrm>
            <a:off x="6350222" y="3542477"/>
            <a:ext cx="328337" cy="32719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9"/>
          <p:cNvGrpSpPr>
            <a:grpSpLocks/>
          </p:cNvGrpSpPr>
          <p:nvPr/>
        </p:nvGrpSpPr>
        <p:grpSpPr bwMode="auto">
          <a:xfrm>
            <a:off x="76200" y="4879996"/>
            <a:ext cx="3557588" cy="1939925"/>
            <a:chOff x="48" y="3072"/>
            <a:chExt cx="2241" cy="1222"/>
          </a:xfrm>
        </p:grpSpPr>
        <p:sp>
          <p:nvSpPr>
            <p:cNvPr id="34" name="Line 10"/>
            <p:cNvSpPr>
              <a:spLocks noChangeShapeType="1"/>
            </p:cNvSpPr>
            <p:nvPr/>
          </p:nvSpPr>
          <p:spPr bwMode="auto">
            <a:xfrm>
              <a:off x="297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Line 11"/>
            <p:cNvSpPr>
              <a:spLocks noChangeShapeType="1"/>
            </p:cNvSpPr>
            <p:nvPr/>
          </p:nvSpPr>
          <p:spPr bwMode="auto">
            <a:xfrm flipV="1">
              <a:off x="297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Text Box 12"/>
            <p:cNvSpPr txBox="1">
              <a:spLocks noChangeArrowheads="1"/>
            </p:cNvSpPr>
            <p:nvPr/>
          </p:nvSpPr>
          <p:spPr bwMode="auto">
            <a:xfrm>
              <a:off x="48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1477" y="4044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1500" y="3262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1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528" y="3368"/>
              <a:ext cx="1632" cy="568"/>
            </a:xfrm>
            <a:custGeom>
              <a:avLst/>
              <a:gdLst>
                <a:gd name="T0" fmla="*/ 0 w 1632"/>
                <a:gd name="T1" fmla="*/ 568 h 568"/>
                <a:gd name="T2" fmla="*/ 288 w 1632"/>
                <a:gd name="T3" fmla="*/ 40 h 568"/>
                <a:gd name="T4" fmla="*/ 912 w 1632"/>
                <a:gd name="T5" fmla="*/ 328 h 568"/>
                <a:gd name="T6" fmla="*/ 1392 w 1632"/>
                <a:gd name="T7" fmla="*/ 472 h 568"/>
                <a:gd name="T8" fmla="*/ 163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0" name="Group 16"/>
          <p:cNvGrpSpPr>
            <a:grpSpLocks/>
          </p:cNvGrpSpPr>
          <p:nvPr/>
        </p:nvGrpSpPr>
        <p:grpSpPr bwMode="auto">
          <a:xfrm>
            <a:off x="5391151" y="4864120"/>
            <a:ext cx="3500438" cy="1960563"/>
            <a:chOff x="3396" y="3072"/>
            <a:chExt cx="2205" cy="1235"/>
          </a:xfrm>
        </p:grpSpPr>
        <p:sp>
          <p:nvSpPr>
            <p:cNvPr id="41" name="Line 17"/>
            <p:cNvSpPr>
              <a:spLocks noChangeShapeType="1"/>
            </p:cNvSpPr>
            <p:nvPr/>
          </p:nvSpPr>
          <p:spPr bwMode="auto">
            <a:xfrm>
              <a:off x="3645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V="1">
              <a:off x="3645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3396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4789" y="4057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812" y="3272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2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"/>
            <p:cNvSpPr>
              <a:spLocks/>
            </p:cNvSpPr>
            <p:nvPr/>
          </p:nvSpPr>
          <p:spPr bwMode="auto">
            <a:xfrm>
              <a:off x="3744" y="3368"/>
              <a:ext cx="864" cy="568"/>
            </a:xfrm>
            <a:custGeom>
              <a:avLst/>
              <a:gdLst>
                <a:gd name="T0" fmla="*/ 0 w 1632"/>
                <a:gd name="T1" fmla="*/ 568 h 568"/>
                <a:gd name="T2" fmla="*/ 80 w 1632"/>
                <a:gd name="T3" fmla="*/ 40 h 568"/>
                <a:gd name="T4" fmla="*/ 256 w 1632"/>
                <a:gd name="T5" fmla="*/ 328 h 568"/>
                <a:gd name="T6" fmla="*/ 390 w 1632"/>
                <a:gd name="T7" fmla="*/ 472 h 568"/>
                <a:gd name="T8" fmla="*/ 457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19200" y="5353069"/>
            <a:ext cx="404813" cy="1524000"/>
            <a:chOff x="1219200" y="5353069"/>
            <a:chExt cx="404813" cy="1524000"/>
          </a:xfrm>
        </p:grpSpPr>
        <p:sp>
          <p:nvSpPr>
            <p:cNvPr id="47" name="Oval 21"/>
            <p:cNvSpPr>
              <a:spLocks noChangeArrowheads="1"/>
            </p:cNvSpPr>
            <p:nvPr/>
          </p:nvSpPr>
          <p:spPr bwMode="auto">
            <a:xfrm>
              <a:off x="1295400" y="5353069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8" name="Group 25"/>
            <p:cNvGrpSpPr>
              <a:grpSpLocks/>
            </p:cNvGrpSpPr>
            <p:nvPr/>
          </p:nvGrpSpPr>
          <p:grpSpPr bwMode="auto">
            <a:xfrm>
              <a:off x="1219200" y="5505469"/>
              <a:ext cx="404813" cy="1371600"/>
              <a:chOff x="768" y="3456"/>
              <a:chExt cx="255" cy="864"/>
            </a:xfrm>
          </p:grpSpPr>
          <p:sp>
            <p:nvSpPr>
              <p:cNvPr id="49" name="Line 26"/>
              <p:cNvSpPr>
                <a:spLocks noChangeShapeType="1"/>
              </p:cNvSpPr>
              <p:nvPr/>
            </p:nvSpPr>
            <p:spPr bwMode="auto">
              <a:xfrm>
                <a:off x="864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Text Box 27"/>
              <p:cNvSpPr txBox="1">
                <a:spLocks noChangeArrowheads="1"/>
              </p:cNvSpPr>
              <p:nvPr/>
            </p:nvSpPr>
            <p:spPr bwMode="auto">
              <a:xfrm>
                <a:off x="768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6096000" y="5345160"/>
            <a:ext cx="404813" cy="1552575"/>
            <a:chOff x="6096000" y="5345160"/>
            <a:chExt cx="404813" cy="1552575"/>
          </a:xfrm>
        </p:grpSpPr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6157913" y="534516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52" name="Group 28"/>
            <p:cNvGrpSpPr>
              <a:grpSpLocks/>
            </p:cNvGrpSpPr>
            <p:nvPr/>
          </p:nvGrpSpPr>
          <p:grpSpPr bwMode="auto">
            <a:xfrm>
              <a:off x="6096000" y="5526135"/>
              <a:ext cx="404813" cy="1371600"/>
              <a:chOff x="3840" y="3456"/>
              <a:chExt cx="255" cy="864"/>
            </a:xfrm>
          </p:grpSpPr>
          <p:sp>
            <p:nvSpPr>
              <p:cNvPr id="53" name="Line 29"/>
              <p:cNvSpPr>
                <a:spLocks noChangeShapeType="1"/>
              </p:cNvSpPr>
              <p:nvPr/>
            </p:nvSpPr>
            <p:spPr bwMode="auto">
              <a:xfrm>
                <a:off x="3936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Text Box 30"/>
              <p:cNvSpPr txBox="1">
                <a:spLocks noChangeArrowheads="1"/>
              </p:cNvSpPr>
              <p:nvPr/>
            </p:nvSpPr>
            <p:spPr bwMode="auto">
              <a:xfrm>
                <a:off x="3840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3733800" y="6553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>
          <a:xfrm>
            <a:off x="7239000" y="6553200"/>
            <a:ext cx="1905000" cy="457200"/>
          </a:xfrm>
        </p:spPr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60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2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can be the “signature” function?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9639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Kristen </a:t>
            </a:r>
            <a:r>
              <a:rPr lang="en-US" sz="1100" dirty="0" err="1" smtClean="0"/>
              <a:t>Grauman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2722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924800" cy="838200"/>
          </a:xfrm>
        </p:spPr>
        <p:txBody>
          <a:bodyPr/>
          <a:lstStyle/>
          <a:p>
            <a:r>
              <a:rPr lang="en-US" dirty="0" smtClean="0"/>
              <a:t>Recall: Edge detection</a:t>
            </a:r>
          </a:p>
        </p:txBody>
      </p:sp>
      <p:graphicFrame>
        <p:nvGraphicFramePr>
          <p:cNvPr id="12290" name="Object 6"/>
          <p:cNvGraphicFramePr>
            <a:graphicFrameLocks noChangeAspect="1"/>
          </p:cNvGraphicFramePr>
          <p:nvPr/>
        </p:nvGraphicFramePr>
        <p:xfrm>
          <a:off x="1582738" y="1524000"/>
          <a:ext cx="5516562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hoto Editor Photo" r:id="rId4" imgW="6001588" imgH="4847619" progId="">
                  <p:embed/>
                </p:oleObj>
              </mc:Choice>
              <mc:Fallback>
                <p:oleObj name="Photo Editor Photo" r:id="rId4" imgW="6001588" imgH="484761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1524000"/>
                        <a:ext cx="5516562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41300" y="4648200"/>
          <a:ext cx="11033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6" imgW="558720" imgH="393480" progId="Equation.3">
                  <p:embed/>
                </p:oleObj>
              </mc:Choice>
              <mc:Fallback>
                <p:oleObj name="Equation" r:id="rId6" imgW="55872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4648200"/>
                        <a:ext cx="1103313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8"/>
          <p:cNvSpPr txBox="1">
            <a:spLocks noChangeArrowheads="1"/>
          </p:cNvSpPr>
          <p:nvPr/>
        </p:nvSpPr>
        <p:spPr bwMode="auto">
          <a:xfrm>
            <a:off x="792163" y="206692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f</a:t>
            </a:r>
          </a:p>
        </p:txBody>
      </p:sp>
      <p:graphicFrame>
        <p:nvGraphicFramePr>
          <p:cNvPr id="12292" name="Object 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65163" y="3286125"/>
          <a:ext cx="6794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8" imgW="330120" imgH="393480" progId="Equation.3">
                  <p:embed/>
                </p:oleObj>
              </mc:Choice>
              <mc:Fallback>
                <p:oleObj name="Equation" r:id="rId8" imgW="33012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3286125"/>
                        <a:ext cx="67945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10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12296" name="Text Box 12"/>
          <p:cNvSpPr txBox="1">
            <a:spLocks noChangeArrowheads="1"/>
          </p:cNvSpPr>
          <p:nvPr/>
        </p:nvSpPr>
        <p:spPr bwMode="auto">
          <a:xfrm>
            <a:off x="7023100" y="1905000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</a:t>
            </a:r>
          </a:p>
        </p:txBody>
      </p:sp>
      <p:sp>
        <p:nvSpPr>
          <p:cNvPr id="12297" name="Text Box 13"/>
          <p:cNvSpPr txBox="1">
            <a:spLocks noChangeArrowheads="1"/>
          </p:cNvSpPr>
          <p:nvPr/>
        </p:nvSpPr>
        <p:spPr bwMode="auto">
          <a:xfrm>
            <a:off x="7004050" y="3241675"/>
            <a:ext cx="140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Derivative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Gaussian</a:t>
            </a:r>
          </a:p>
        </p:txBody>
      </p:sp>
      <p:sp>
        <p:nvSpPr>
          <p:cNvPr id="12298" name="Text Box 14"/>
          <p:cNvSpPr txBox="1">
            <a:spLocks noChangeArrowheads="1"/>
          </p:cNvSpPr>
          <p:nvPr/>
        </p:nvSpPr>
        <p:spPr bwMode="auto">
          <a:xfrm>
            <a:off x="6946900" y="4616450"/>
            <a:ext cx="1968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 = maximum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derivative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5E8383-8097-49A0-B8E6-E596C1255A0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283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357313" y="1524000"/>
          <a:ext cx="5500687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Photo Editor Photo" r:id="rId4" imgW="6125430" imgH="4971429" progId="">
                  <p:embed/>
                </p:oleObj>
              </mc:Choice>
              <mc:Fallback>
                <p:oleObj name="Photo Editor Photo" r:id="rId4" imgW="6125430" imgH="4971429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1524000"/>
                        <a:ext cx="5500687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6"/>
          <p:cNvGraphicFramePr>
            <a:graphicFrameLocks noChangeAspect="1"/>
          </p:cNvGraphicFramePr>
          <p:nvPr/>
        </p:nvGraphicFramePr>
        <p:xfrm>
          <a:off x="76200" y="4745038"/>
          <a:ext cx="1228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Equation" r:id="rId6" imgW="622080" imgH="419040" progId="Equation.3">
                  <p:embed/>
                </p:oleObj>
              </mc:Choice>
              <mc:Fallback>
                <p:oleObj name="Equation" r:id="rId6" imgW="622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745038"/>
                        <a:ext cx="12287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688975" y="2187575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f</a:t>
            </a:r>
          </a:p>
        </p:txBody>
      </p:sp>
      <p:graphicFrame>
        <p:nvGraphicFramePr>
          <p:cNvPr id="13316" name="Object 8"/>
          <p:cNvGraphicFramePr>
            <a:graphicFrameLocks noChangeAspect="1"/>
          </p:cNvGraphicFramePr>
          <p:nvPr/>
        </p:nvGraphicFramePr>
        <p:xfrm>
          <a:off x="484188" y="3381375"/>
          <a:ext cx="83661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Equation" r:id="rId8" imgW="406080" imgH="419040" progId="Equation.3">
                  <p:embed/>
                </p:oleObj>
              </mc:Choice>
              <mc:Fallback>
                <p:oleObj name="Equation" r:id="rId8" imgW="406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3381375"/>
                        <a:ext cx="83661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9"/>
          <p:cNvSpPr txBox="1">
            <a:spLocks noChangeArrowheads="1"/>
          </p:cNvSpPr>
          <p:nvPr/>
        </p:nvSpPr>
        <p:spPr bwMode="auto">
          <a:xfrm>
            <a:off x="6858000" y="2133600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</a:t>
            </a:r>
          </a:p>
        </p:txBody>
      </p:sp>
      <p:sp>
        <p:nvSpPr>
          <p:cNvPr id="13320" name="Text Box 10"/>
          <p:cNvSpPr txBox="1">
            <a:spLocks noChangeArrowheads="1"/>
          </p:cNvSpPr>
          <p:nvPr/>
        </p:nvSpPr>
        <p:spPr bwMode="auto">
          <a:xfrm>
            <a:off x="6838950" y="3276600"/>
            <a:ext cx="2000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Second derivative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Gaussian 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(Laplacian)</a:t>
            </a:r>
          </a:p>
        </p:txBody>
      </p:sp>
      <p:sp>
        <p:nvSpPr>
          <p:cNvPr id="13321" name="Text Box 11"/>
          <p:cNvSpPr txBox="1">
            <a:spLocks noChangeArrowheads="1"/>
          </p:cNvSpPr>
          <p:nvPr/>
        </p:nvSpPr>
        <p:spPr bwMode="auto">
          <a:xfrm>
            <a:off x="6781800" y="4845050"/>
            <a:ext cx="233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 = zero crossing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second derivative</a:t>
            </a:r>
          </a:p>
        </p:txBody>
      </p:sp>
      <p:sp>
        <p:nvSpPr>
          <p:cNvPr id="13322" name="Text Box 14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609600" y="76200"/>
            <a:ext cx="7924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Recall: Edge detection</a:t>
            </a:r>
            <a:endParaRPr kumimoji="0" lang="en-US" sz="3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5E8383-8097-49A0-B8E6-E596C1255A0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4" descr="ripples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8" y="1997075"/>
            <a:ext cx="907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From edges to blobs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29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Edge = ripple</a:t>
            </a:r>
          </a:p>
          <a:p>
            <a:pPr>
              <a:buFontTx/>
              <a:buChar char="•"/>
            </a:pPr>
            <a:r>
              <a:rPr lang="en-US" dirty="0" smtClean="0"/>
              <a:t>Blob = superposition of two ripples</a:t>
            </a:r>
          </a:p>
        </p:txBody>
      </p:sp>
      <p:sp>
        <p:nvSpPr>
          <p:cNvPr id="1256458" name="Text Box 10"/>
          <p:cNvSpPr txBox="1">
            <a:spLocks noChangeArrowheads="1"/>
          </p:cNvSpPr>
          <p:nvPr/>
        </p:nvSpPr>
        <p:spPr bwMode="auto">
          <a:xfrm>
            <a:off x="561975" y="4905375"/>
            <a:ext cx="8201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00000"/>
                </a:solidFill>
                <a:cs typeface="Arial" pitchFamily="34" charset="0"/>
              </a:rPr>
              <a:t>Spatial selection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: the </a:t>
            </a:r>
            <a:r>
              <a:rPr lang="en-US" sz="2800" b="1" dirty="0" smtClean="0">
                <a:solidFill>
                  <a:srgbClr val="000000"/>
                </a:solidFill>
                <a:cs typeface="Arial" pitchFamily="34" charset="0"/>
              </a:rPr>
              <a:t>magnitude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of the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Laplacian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/>
            </a:r>
            <a:b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response will achieve a maximum at the center of</a:t>
            </a:r>
            <a:b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the blob, provided the scale of the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Laplacian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is</a:t>
            </a:r>
            <a:b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“matched” to the scale of the blob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315200" y="4235450"/>
            <a:ext cx="1250950" cy="641350"/>
            <a:chOff x="4560" y="2640"/>
            <a:chExt cx="788" cy="574"/>
          </a:xfrm>
        </p:grpSpPr>
        <p:sp>
          <p:nvSpPr>
            <p:cNvPr id="43015" name="Text Box 11"/>
            <p:cNvSpPr txBox="1">
              <a:spLocks noChangeArrowheads="1"/>
            </p:cNvSpPr>
            <p:nvPr/>
          </p:nvSpPr>
          <p:spPr bwMode="auto">
            <a:xfrm>
              <a:off x="4560" y="2886"/>
              <a:ext cx="788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smtClean="0">
                  <a:solidFill>
                    <a:srgbClr val="FF0000"/>
                  </a:solidFill>
                  <a:cs typeface="Arial" pitchFamily="34" charset="0"/>
                </a:rPr>
                <a:t>maximum</a:t>
              </a:r>
            </a:p>
          </p:txBody>
        </p:sp>
        <p:sp>
          <p:nvSpPr>
            <p:cNvPr id="43016" name="Line 12"/>
            <p:cNvSpPr>
              <a:spLocks noChangeShapeType="1"/>
            </p:cNvSpPr>
            <p:nvPr/>
          </p:nvSpPr>
          <p:spPr bwMode="auto">
            <a:xfrm flipV="1">
              <a:off x="4990" y="2640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70104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Slide credit: </a:t>
            </a:r>
            <a:r>
              <a:rPr lang="en-US" sz="1300" dirty="0">
                <a:solidFill>
                  <a:srgbClr val="000000"/>
                </a:solidFill>
              </a:rPr>
              <a:t>Lana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5E8383-8097-49A0-B8E6-E596C1255A0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99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 build="p"/>
      <p:bldP spid="12564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Blob detection in 2D</a:t>
            </a:r>
          </a:p>
        </p:txBody>
      </p:sp>
      <p:sp>
        <p:nvSpPr>
          <p:cNvPr id="15364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Laplacian of Gaussian: Circularly symmetric operator for blob detection in 2D</a:t>
            </a:r>
          </a:p>
        </p:txBody>
      </p:sp>
      <p:pic>
        <p:nvPicPr>
          <p:cNvPr id="15365" name="Picture 5" descr="log_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8288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lo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2820988" y="5105400"/>
          <a:ext cx="35798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7" name="Equation" r:id="rId6" imgW="1104840" imgH="444240" progId="Equation.3">
                  <p:embed/>
                </p:oleObj>
              </mc:Choice>
              <mc:Fallback>
                <p:oleObj name="Equation" r:id="rId6" imgW="1104840" imgH="44424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988" y="5105400"/>
                        <a:ext cx="3579812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5E8383-8097-49A0-B8E6-E596C1255A0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 in 2D: scale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1128681"/>
            <a:ext cx="7772400" cy="5257800"/>
          </a:xfrm>
        </p:spPr>
        <p:txBody>
          <a:bodyPr/>
          <a:lstStyle/>
          <a:p>
            <a:r>
              <a:rPr lang="en-US" sz="2400" dirty="0" err="1" smtClean="0"/>
              <a:t>Laplacian</a:t>
            </a:r>
            <a:r>
              <a:rPr lang="en-US" sz="2400" dirty="0" smtClean="0"/>
              <a:t>-of-Gaussian = “blob” detector</a:t>
            </a:r>
            <a:endParaRPr lang="de-CH" sz="2400" dirty="0" smtClean="0"/>
          </a:p>
          <a:p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2527272" y="1968480"/>
            <a:ext cx="5915106" cy="3687762"/>
            <a:chOff x="2527272" y="1968480"/>
            <a:chExt cx="5915106" cy="3687762"/>
          </a:xfrm>
        </p:grpSpPr>
        <p:sp>
          <p:nvSpPr>
            <p:cNvPr id="27" name="Freeform 26"/>
            <p:cNvSpPr/>
            <p:nvPr/>
          </p:nvSpPr>
          <p:spPr>
            <a:xfrm>
              <a:off x="2527272" y="3538517"/>
              <a:ext cx="3322683" cy="582982"/>
            </a:xfrm>
            <a:custGeom>
              <a:avLst/>
              <a:gdLst>
                <a:gd name="connsiteX0" fmla="*/ 0 w 2957689"/>
                <a:gd name="connsiteY0" fmla="*/ 551274 h 641585"/>
                <a:gd name="connsiteX1" fmla="*/ 699911 w 2957689"/>
                <a:gd name="connsiteY1" fmla="*/ 551274 h 641585"/>
                <a:gd name="connsiteX2" fmla="*/ 1027289 w 2957689"/>
                <a:gd name="connsiteY2" fmla="*/ 9407 h 641585"/>
                <a:gd name="connsiteX3" fmla="*/ 1241778 w 2957689"/>
                <a:gd name="connsiteY3" fmla="*/ 494830 h 641585"/>
                <a:gd name="connsiteX4" fmla="*/ 2957689 w 2957689"/>
                <a:gd name="connsiteY4" fmla="*/ 483541 h 641585"/>
                <a:gd name="connsiteX0" fmla="*/ 0 w 2957689"/>
                <a:gd name="connsiteY0" fmla="*/ 551274 h 641585"/>
                <a:gd name="connsiteX1" fmla="*/ 699911 w 2957689"/>
                <a:gd name="connsiteY1" fmla="*/ 551274 h 641585"/>
                <a:gd name="connsiteX2" fmla="*/ 1027289 w 2957689"/>
                <a:gd name="connsiteY2" fmla="*/ 9407 h 641585"/>
                <a:gd name="connsiteX3" fmla="*/ 1241778 w 2957689"/>
                <a:gd name="connsiteY3" fmla="*/ 494830 h 641585"/>
                <a:gd name="connsiteX4" fmla="*/ 2957689 w 2957689"/>
                <a:gd name="connsiteY4" fmla="*/ 483541 h 641585"/>
                <a:gd name="connsiteX0" fmla="*/ 0 w 2957689"/>
                <a:gd name="connsiteY0" fmla="*/ 581378 h 671689"/>
                <a:gd name="connsiteX1" fmla="*/ 699911 w 2957689"/>
                <a:gd name="connsiteY1" fmla="*/ 581378 h 671689"/>
                <a:gd name="connsiteX2" fmla="*/ 1027289 w 2957689"/>
                <a:gd name="connsiteY2" fmla="*/ 39511 h 671689"/>
                <a:gd name="connsiteX3" fmla="*/ 1215083 w 2957689"/>
                <a:gd name="connsiteY3" fmla="*/ 344311 h 671689"/>
                <a:gd name="connsiteX4" fmla="*/ 1241778 w 2957689"/>
                <a:gd name="connsiteY4" fmla="*/ 524934 h 671689"/>
                <a:gd name="connsiteX5" fmla="*/ 2957689 w 2957689"/>
                <a:gd name="connsiteY5" fmla="*/ 513645 h 671689"/>
                <a:gd name="connsiteX0" fmla="*/ 0 w 2957689"/>
                <a:gd name="connsiteY0" fmla="*/ 581378 h 671689"/>
                <a:gd name="connsiteX1" fmla="*/ 699911 w 2957689"/>
                <a:gd name="connsiteY1" fmla="*/ 581378 h 671689"/>
                <a:gd name="connsiteX2" fmla="*/ 1027289 w 2957689"/>
                <a:gd name="connsiteY2" fmla="*/ 39511 h 671689"/>
                <a:gd name="connsiteX3" fmla="*/ 1215083 w 2957689"/>
                <a:gd name="connsiteY3" fmla="*/ 344311 h 671689"/>
                <a:gd name="connsiteX4" fmla="*/ 1578270 w 2957689"/>
                <a:gd name="connsiteY4" fmla="*/ 524934 h 671689"/>
                <a:gd name="connsiteX5" fmla="*/ 2957689 w 2957689"/>
                <a:gd name="connsiteY5" fmla="*/ 513645 h 671689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02728"/>
                <a:gd name="connsiteX1" fmla="*/ 699911 w 2957689"/>
                <a:gd name="connsiteY1" fmla="*/ 557573 h 602728"/>
                <a:gd name="connsiteX2" fmla="*/ 1027289 w 2957689"/>
                <a:gd name="connsiteY2" fmla="*/ 15706 h 602728"/>
                <a:gd name="connsiteX3" fmla="*/ 1215083 w 2957689"/>
                <a:gd name="connsiteY3" fmla="*/ 463336 h 602728"/>
                <a:gd name="connsiteX4" fmla="*/ 1578270 w 2957689"/>
                <a:gd name="connsiteY4" fmla="*/ 501129 h 602728"/>
                <a:gd name="connsiteX5" fmla="*/ 2957689 w 2957689"/>
                <a:gd name="connsiteY5" fmla="*/ 489840 h 602728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49966 h 598559"/>
                <a:gd name="connsiteX1" fmla="*/ 699911 w 2957689"/>
                <a:gd name="connsiteY1" fmla="*/ 549966 h 598559"/>
                <a:gd name="connsiteX2" fmla="*/ 1027289 w 2957689"/>
                <a:gd name="connsiteY2" fmla="*/ 8099 h 598559"/>
                <a:gd name="connsiteX3" fmla="*/ 1215083 w 2957689"/>
                <a:gd name="connsiteY3" fmla="*/ 598559 h 598559"/>
                <a:gd name="connsiteX4" fmla="*/ 1578270 w 2957689"/>
                <a:gd name="connsiteY4" fmla="*/ 493522 h 598559"/>
                <a:gd name="connsiteX5" fmla="*/ 2957689 w 2957689"/>
                <a:gd name="connsiteY5" fmla="*/ 482233 h 598559"/>
                <a:gd name="connsiteX0" fmla="*/ 0 w 2957689"/>
                <a:gd name="connsiteY0" fmla="*/ 549966 h 598559"/>
                <a:gd name="connsiteX1" fmla="*/ 699911 w 2957689"/>
                <a:gd name="connsiteY1" fmla="*/ 549966 h 598559"/>
                <a:gd name="connsiteX2" fmla="*/ 1027289 w 2957689"/>
                <a:gd name="connsiteY2" fmla="*/ 8099 h 598559"/>
                <a:gd name="connsiteX3" fmla="*/ 1215083 w 2957689"/>
                <a:gd name="connsiteY3" fmla="*/ 598559 h 598559"/>
                <a:gd name="connsiteX4" fmla="*/ 1578270 w 2957689"/>
                <a:gd name="connsiteY4" fmla="*/ 493522 h 598559"/>
                <a:gd name="connsiteX5" fmla="*/ 2957689 w 2957689"/>
                <a:gd name="connsiteY5" fmla="*/ 482233 h 598559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615301 h 676133"/>
                <a:gd name="connsiteX1" fmla="*/ 699911 w 2957689"/>
                <a:gd name="connsiteY1" fmla="*/ 615301 h 676133"/>
                <a:gd name="connsiteX2" fmla="*/ 1027289 w 2957689"/>
                <a:gd name="connsiteY2" fmla="*/ 73434 h 676133"/>
                <a:gd name="connsiteX3" fmla="*/ 1215083 w 2957689"/>
                <a:gd name="connsiteY3" fmla="*/ 663894 h 676133"/>
                <a:gd name="connsiteX4" fmla="*/ 1457442 w 2957689"/>
                <a:gd name="connsiteY4" fmla="*/ 0 h 676133"/>
                <a:gd name="connsiteX5" fmla="*/ 1578270 w 2957689"/>
                <a:gd name="connsiteY5" fmla="*/ 558857 h 676133"/>
                <a:gd name="connsiteX6" fmla="*/ 2957689 w 2957689"/>
                <a:gd name="connsiteY6" fmla="*/ 547568 h 676133"/>
                <a:gd name="connsiteX0" fmla="*/ 0 w 2957689"/>
                <a:gd name="connsiteY0" fmla="*/ 696205 h 736612"/>
                <a:gd name="connsiteX1" fmla="*/ 699911 w 2957689"/>
                <a:gd name="connsiteY1" fmla="*/ 696205 h 736612"/>
                <a:gd name="connsiteX2" fmla="*/ 1027289 w 2957689"/>
                <a:gd name="connsiteY2" fmla="*/ 154338 h 736612"/>
                <a:gd name="connsiteX3" fmla="*/ 1457442 w 2957689"/>
                <a:gd name="connsiteY3" fmla="*/ 80904 h 736612"/>
                <a:gd name="connsiteX4" fmla="*/ 1578270 w 2957689"/>
                <a:gd name="connsiteY4" fmla="*/ 639761 h 736612"/>
                <a:gd name="connsiteX5" fmla="*/ 2957689 w 2957689"/>
                <a:gd name="connsiteY5" fmla="*/ 628472 h 736612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02151"/>
                <a:gd name="connsiteX1" fmla="*/ 699911 w 2957689"/>
                <a:gd name="connsiteY1" fmla="*/ 548319 h 602151"/>
                <a:gd name="connsiteX2" fmla="*/ 1027289 w 2957689"/>
                <a:gd name="connsiteY2" fmla="*/ 6452 h 602151"/>
                <a:gd name="connsiteX3" fmla="*/ 1282752 w 2957689"/>
                <a:gd name="connsiteY3" fmla="*/ 587030 h 602151"/>
                <a:gd name="connsiteX4" fmla="*/ 1578270 w 2957689"/>
                <a:gd name="connsiteY4" fmla="*/ 491875 h 602151"/>
                <a:gd name="connsiteX5" fmla="*/ 2957689 w 2957689"/>
                <a:gd name="connsiteY5" fmla="*/ 480586 h 602151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957689 w 2957689"/>
                <a:gd name="connsiteY5" fmla="*/ 480586 h 588726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062988 w 2957689"/>
                <a:gd name="connsiteY5" fmla="*/ 490855 h 588726"/>
                <a:gd name="connsiteX6" fmla="*/ 2957689 w 2957689"/>
                <a:gd name="connsiteY6" fmla="*/ 480586 h 588726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957689 w 2957689"/>
                <a:gd name="connsiteY5" fmla="*/ 480586 h 588726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623416 h 666052"/>
                <a:gd name="connsiteX0" fmla="*/ 0 w 2957689"/>
                <a:gd name="connsiteY0" fmla="*/ 960932 h 1078665"/>
                <a:gd name="connsiteX1" fmla="*/ 699911 w 2957689"/>
                <a:gd name="connsiteY1" fmla="*/ 960932 h 1078665"/>
                <a:gd name="connsiteX2" fmla="*/ 1027289 w 2957689"/>
                <a:gd name="connsiteY2" fmla="*/ 419065 h 1078665"/>
                <a:gd name="connsiteX3" fmla="*/ 1282752 w 2957689"/>
                <a:gd name="connsiteY3" fmla="*/ 999643 h 1078665"/>
                <a:gd name="connsiteX4" fmla="*/ 2957689 w 2957689"/>
                <a:gd name="connsiteY4" fmla="*/ 10443 h 1078665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580459 h 666052"/>
                <a:gd name="connsiteX0" fmla="*/ 0 w 2957689"/>
                <a:gd name="connsiteY0" fmla="*/ 739162 h 779569"/>
                <a:gd name="connsiteX1" fmla="*/ 699911 w 2957689"/>
                <a:gd name="connsiteY1" fmla="*/ 739162 h 779569"/>
                <a:gd name="connsiteX2" fmla="*/ 1027289 w 2957689"/>
                <a:gd name="connsiteY2" fmla="*/ 197295 h 779569"/>
                <a:gd name="connsiteX3" fmla="*/ 1282752 w 2957689"/>
                <a:gd name="connsiteY3" fmla="*/ 80904 h 779569"/>
                <a:gd name="connsiteX4" fmla="*/ 2957689 w 2957689"/>
                <a:gd name="connsiteY4" fmla="*/ 771302 h 779569"/>
                <a:gd name="connsiteX0" fmla="*/ 0 w 2957689"/>
                <a:gd name="connsiteY0" fmla="*/ 542575 h 617351"/>
                <a:gd name="connsiteX1" fmla="*/ 699911 w 2957689"/>
                <a:gd name="connsiteY1" fmla="*/ 542575 h 617351"/>
                <a:gd name="connsiteX2" fmla="*/ 1027289 w 2957689"/>
                <a:gd name="connsiteY2" fmla="*/ 708 h 617351"/>
                <a:gd name="connsiteX3" fmla="*/ 1282752 w 2957689"/>
                <a:gd name="connsiteY3" fmla="*/ 538329 h 617351"/>
                <a:gd name="connsiteX4" fmla="*/ 2957689 w 2957689"/>
                <a:gd name="connsiteY4" fmla="*/ 574715 h 617351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74715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74715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206363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2139370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1974502 w 2957689"/>
                <a:gd name="connsiteY1" fmla="*/ 542575 h 582982"/>
                <a:gd name="connsiteX2" fmla="*/ 2139370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1974502 w 2957689"/>
                <a:gd name="connsiteY1" fmla="*/ 542575 h 582982"/>
                <a:gd name="connsiteX2" fmla="*/ 2276388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689" h="582982">
                  <a:moveTo>
                    <a:pt x="0" y="542575"/>
                  </a:moveTo>
                  <a:lnTo>
                    <a:pt x="1974502" y="542575"/>
                  </a:lnTo>
                  <a:cubicBezTo>
                    <a:pt x="2156302" y="582982"/>
                    <a:pt x="2184665" y="1416"/>
                    <a:pt x="2276388" y="708"/>
                  </a:cubicBezTo>
                  <a:cubicBezTo>
                    <a:pt x="2368111" y="0"/>
                    <a:pt x="2433011" y="457425"/>
                    <a:pt x="2524841" y="538329"/>
                  </a:cubicBezTo>
                  <a:lnTo>
                    <a:pt x="2957689" y="531758"/>
                  </a:lnTo>
                </a:path>
              </a:pathLst>
            </a:cu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330578" y="1968480"/>
              <a:ext cx="5111800" cy="3687762"/>
              <a:chOff x="3330578" y="1968480"/>
              <a:chExt cx="5111800" cy="3687762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5400000" flipH="1" flipV="1">
                <a:off x="1504954" y="3794104"/>
                <a:ext cx="3687762" cy="3651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3330578" y="5656242"/>
                <a:ext cx="3833813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tailEnd type="none"/>
              </a:ln>
              <a:effectLst/>
            </p:spPr>
          </p:cxnSp>
          <p:sp>
            <p:nvSpPr>
              <p:cNvPr id="28" name="Freeform 27"/>
              <p:cNvSpPr/>
              <p:nvPr/>
            </p:nvSpPr>
            <p:spPr>
              <a:xfrm>
                <a:off x="3725853" y="3538517"/>
                <a:ext cx="3322683" cy="582982"/>
              </a:xfrm>
              <a:custGeom>
                <a:avLst/>
                <a:gdLst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241778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578270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02728"/>
                  <a:gd name="connsiteX1" fmla="*/ 699911 w 2957689"/>
                  <a:gd name="connsiteY1" fmla="*/ 557573 h 602728"/>
                  <a:gd name="connsiteX2" fmla="*/ 1027289 w 2957689"/>
                  <a:gd name="connsiteY2" fmla="*/ 15706 h 602728"/>
                  <a:gd name="connsiteX3" fmla="*/ 1215083 w 2957689"/>
                  <a:gd name="connsiteY3" fmla="*/ 463336 h 602728"/>
                  <a:gd name="connsiteX4" fmla="*/ 1578270 w 2957689"/>
                  <a:gd name="connsiteY4" fmla="*/ 501129 h 602728"/>
                  <a:gd name="connsiteX5" fmla="*/ 2957689 w 2957689"/>
                  <a:gd name="connsiteY5" fmla="*/ 489840 h 602728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615301 h 676133"/>
                  <a:gd name="connsiteX1" fmla="*/ 699911 w 2957689"/>
                  <a:gd name="connsiteY1" fmla="*/ 615301 h 676133"/>
                  <a:gd name="connsiteX2" fmla="*/ 1027289 w 2957689"/>
                  <a:gd name="connsiteY2" fmla="*/ 73434 h 676133"/>
                  <a:gd name="connsiteX3" fmla="*/ 1215083 w 2957689"/>
                  <a:gd name="connsiteY3" fmla="*/ 663894 h 676133"/>
                  <a:gd name="connsiteX4" fmla="*/ 1457442 w 2957689"/>
                  <a:gd name="connsiteY4" fmla="*/ 0 h 676133"/>
                  <a:gd name="connsiteX5" fmla="*/ 1578270 w 2957689"/>
                  <a:gd name="connsiteY5" fmla="*/ 558857 h 676133"/>
                  <a:gd name="connsiteX6" fmla="*/ 2957689 w 2957689"/>
                  <a:gd name="connsiteY6" fmla="*/ 547568 h 676133"/>
                  <a:gd name="connsiteX0" fmla="*/ 0 w 2957689"/>
                  <a:gd name="connsiteY0" fmla="*/ 696205 h 736612"/>
                  <a:gd name="connsiteX1" fmla="*/ 699911 w 2957689"/>
                  <a:gd name="connsiteY1" fmla="*/ 696205 h 736612"/>
                  <a:gd name="connsiteX2" fmla="*/ 1027289 w 2957689"/>
                  <a:gd name="connsiteY2" fmla="*/ 154338 h 736612"/>
                  <a:gd name="connsiteX3" fmla="*/ 1457442 w 2957689"/>
                  <a:gd name="connsiteY3" fmla="*/ 80904 h 736612"/>
                  <a:gd name="connsiteX4" fmla="*/ 1578270 w 2957689"/>
                  <a:gd name="connsiteY4" fmla="*/ 639761 h 736612"/>
                  <a:gd name="connsiteX5" fmla="*/ 2957689 w 2957689"/>
                  <a:gd name="connsiteY5" fmla="*/ 628472 h 736612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02151"/>
                  <a:gd name="connsiteX1" fmla="*/ 699911 w 2957689"/>
                  <a:gd name="connsiteY1" fmla="*/ 548319 h 602151"/>
                  <a:gd name="connsiteX2" fmla="*/ 1027289 w 2957689"/>
                  <a:gd name="connsiteY2" fmla="*/ 6452 h 602151"/>
                  <a:gd name="connsiteX3" fmla="*/ 1282752 w 2957689"/>
                  <a:gd name="connsiteY3" fmla="*/ 587030 h 602151"/>
                  <a:gd name="connsiteX4" fmla="*/ 1578270 w 2957689"/>
                  <a:gd name="connsiteY4" fmla="*/ 491875 h 602151"/>
                  <a:gd name="connsiteX5" fmla="*/ 2957689 w 2957689"/>
                  <a:gd name="connsiteY5" fmla="*/ 480586 h 602151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062988 w 2957689"/>
                  <a:gd name="connsiteY5" fmla="*/ 490855 h 588726"/>
                  <a:gd name="connsiteX6" fmla="*/ 2957689 w 2957689"/>
                  <a:gd name="connsiteY6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623416 h 666052"/>
                  <a:gd name="connsiteX0" fmla="*/ 0 w 2957689"/>
                  <a:gd name="connsiteY0" fmla="*/ 960932 h 1078665"/>
                  <a:gd name="connsiteX1" fmla="*/ 699911 w 2957689"/>
                  <a:gd name="connsiteY1" fmla="*/ 960932 h 1078665"/>
                  <a:gd name="connsiteX2" fmla="*/ 1027289 w 2957689"/>
                  <a:gd name="connsiteY2" fmla="*/ 419065 h 1078665"/>
                  <a:gd name="connsiteX3" fmla="*/ 1282752 w 2957689"/>
                  <a:gd name="connsiteY3" fmla="*/ 999643 h 1078665"/>
                  <a:gd name="connsiteX4" fmla="*/ 2957689 w 2957689"/>
                  <a:gd name="connsiteY4" fmla="*/ 10443 h 1078665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580459 h 666052"/>
                  <a:gd name="connsiteX0" fmla="*/ 0 w 2957689"/>
                  <a:gd name="connsiteY0" fmla="*/ 739162 h 779569"/>
                  <a:gd name="connsiteX1" fmla="*/ 699911 w 2957689"/>
                  <a:gd name="connsiteY1" fmla="*/ 739162 h 779569"/>
                  <a:gd name="connsiteX2" fmla="*/ 1027289 w 2957689"/>
                  <a:gd name="connsiteY2" fmla="*/ 197295 h 779569"/>
                  <a:gd name="connsiteX3" fmla="*/ 1282752 w 2957689"/>
                  <a:gd name="connsiteY3" fmla="*/ 80904 h 779569"/>
                  <a:gd name="connsiteX4" fmla="*/ 2957689 w 2957689"/>
                  <a:gd name="connsiteY4" fmla="*/ 771302 h 779569"/>
                  <a:gd name="connsiteX0" fmla="*/ 0 w 2957689"/>
                  <a:gd name="connsiteY0" fmla="*/ 542575 h 617351"/>
                  <a:gd name="connsiteX1" fmla="*/ 699911 w 2957689"/>
                  <a:gd name="connsiteY1" fmla="*/ 542575 h 617351"/>
                  <a:gd name="connsiteX2" fmla="*/ 1027289 w 2957689"/>
                  <a:gd name="connsiteY2" fmla="*/ 708 h 617351"/>
                  <a:gd name="connsiteX3" fmla="*/ 1282752 w 2957689"/>
                  <a:gd name="connsiteY3" fmla="*/ 538329 h 617351"/>
                  <a:gd name="connsiteX4" fmla="*/ 2957689 w 2957689"/>
                  <a:gd name="connsiteY4" fmla="*/ 574715 h 617351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206363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387268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463836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463836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03348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42860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42860 w 2957689"/>
                  <a:gd name="connsiteY2" fmla="*/ 708 h 582982"/>
                  <a:gd name="connsiteX3" fmla="*/ 1823815 w 2957689"/>
                  <a:gd name="connsiteY3" fmla="*/ 538329 h 582982"/>
                  <a:gd name="connsiteX4" fmla="*/ 2957689 w 2957689"/>
                  <a:gd name="connsiteY4" fmla="*/ 531758 h 58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7689" h="582982">
                    <a:moveTo>
                      <a:pt x="0" y="542575"/>
                    </a:moveTo>
                    <a:lnTo>
                      <a:pt x="1168961" y="542575"/>
                    </a:lnTo>
                    <a:cubicBezTo>
                      <a:pt x="1350761" y="582982"/>
                      <a:pt x="1433718" y="1416"/>
                      <a:pt x="1542860" y="708"/>
                    </a:cubicBezTo>
                    <a:cubicBezTo>
                      <a:pt x="1652002" y="0"/>
                      <a:pt x="1731985" y="457425"/>
                      <a:pt x="1823815" y="538329"/>
                    </a:cubicBezTo>
                    <a:lnTo>
                      <a:pt x="2957689" y="531758"/>
                    </a:ln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txBody>
              <a:bodyPr anchor="ctr"/>
              <a:lstStyle/>
              <a:p>
                <a:pPr algn="ctr">
                  <a:defRPr/>
                </a:pPr>
                <a:endParaRPr lang="de-CH" sz="2000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119695" y="3538517"/>
                <a:ext cx="3322683" cy="582982"/>
              </a:xfrm>
              <a:custGeom>
                <a:avLst/>
                <a:gdLst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241778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578270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02728"/>
                  <a:gd name="connsiteX1" fmla="*/ 699911 w 2957689"/>
                  <a:gd name="connsiteY1" fmla="*/ 557573 h 602728"/>
                  <a:gd name="connsiteX2" fmla="*/ 1027289 w 2957689"/>
                  <a:gd name="connsiteY2" fmla="*/ 15706 h 602728"/>
                  <a:gd name="connsiteX3" fmla="*/ 1215083 w 2957689"/>
                  <a:gd name="connsiteY3" fmla="*/ 463336 h 602728"/>
                  <a:gd name="connsiteX4" fmla="*/ 1578270 w 2957689"/>
                  <a:gd name="connsiteY4" fmla="*/ 501129 h 602728"/>
                  <a:gd name="connsiteX5" fmla="*/ 2957689 w 2957689"/>
                  <a:gd name="connsiteY5" fmla="*/ 489840 h 602728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615301 h 676133"/>
                  <a:gd name="connsiteX1" fmla="*/ 699911 w 2957689"/>
                  <a:gd name="connsiteY1" fmla="*/ 615301 h 676133"/>
                  <a:gd name="connsiteX2" fmla="*/ 1027289 w 2957689"/>
                  <a:gd name="connsiteY2" fmla="*/ 73434 h 676133"/>
                  <a:gd name="connsiteX3" fmla="*/ 1215083 w 2957689"/>
                  <a:gd name="connsiteY3" fmla="*/ 663894 h 676133"/>
                  <a:gd name="connsiteX4" fmla="*/ 1457442 w 2957689"/>
                  <a:gd name="connsiteY4" fmla="*/ 0 h 676133"/>
                  <a:gd name="connsiteX5" fmla="*/ 1578270 w 2957689"/>
                  <a:gd name="connsiteY5" fmla="*/ 558857 h 676133"/>
                  <a:gd name="connsiteX6" fmla="*/ 2957689 w 2957689"/>
                  <a:gd name="connsiteY6" fmla="*/ 547568 h 676133"/>
                  <a:gd name="connsiteX0" fmla="*/ 0 w 2957689"/>
                  <a:gd name="connsiteY0" fmla="*/ 696205 h 736612"/>
                  <a:gd name="connsiteX1" fmla="*/ 699911 w 2957689"/>
                  <a:gd name="connsiteY1" fmla="*/ 696205 h 736612"/>
                  <a:gd name="connsiteX2" fmla="*/ 1027289 w 2957689"/>
                  <a:gd name="connsiteY2" fmla="*/ 154338 h 736612"/>
                  <a:gd name="connsiteX3" fmla="*/ 1457442 w 2957689"/>
                  <a:gd name="connsiteY3" fmla="*/ 80904 h 736612"/>
                  <a:gd name="connsiteX4" fmla="*/ 1578270 w 2957689"/>
                  <a:gd name="connsiteY4" fmla="*/ 639761 h 736612"/>
                  <a:gd name="connsiteX5" fmla="*/ 2957689 w 2957689"/>
                  <a:gd name="connsiteY5" fmla="*/ 628472 h 736612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02151"/>
                  <a:gd name="connsiteX1" fmla="*/ 699911 w 2957689"/>
                  <a:gd name="connsiteY1" fmla="*/ 548319 h 602151"/>
                  <a:gd name="connsiteX2" fmla="*/ 1027289 w 2957689"/>
                  <a:gd name="connsiteY2" fmla="*/ 6452 h 602151"/>
                  <a:gd name="connsiteX3" fmla="*/ 1282752 w 2957689"/>
                  <a:gd name="connsiteY3" fmla="*/ 587030 h 602151"/>
                  <a:gd name="connsiteX4" fmla="*/ 1578270 w 2957689"/>
                  <a:gd name="connsiteY4" fmla="*/ 491875 h 602151"/>
                  <a:gd name="connsiteX5" fmla="*/ 2957689 w 2957689"/>
                  <a:gd name="connsiteY5" fmla="*/ 480586 h 602151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062988 w 2957689"/>
                  <a:gd name="connsiteY5" fmla="*/ 490855 h 588726"/>
                  <a:gd name="connsiteX6" fmla="*/ 2957689 w 2957689"/>
                  <a:gd name="connsiteY6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623416 h 666052"/>
                  <a:gd name="connsiteX0" fmla="*/ 0 w 2957689"/>
                  <a:gd name="connsiteY0" fmla="*/ 960932 h 1078665"/>
                  <a:gd name="connsiteX1" fmla="*/ 699911 w 2957689"/>
                  <a:gd name="connsiteY1" fmla="*/ 960932 h 1078665"/>
                  <a:gd name="connsiteX2" fmla="*/ 1027289 w 2957689"/>
                  <a:gd name="connsiteY2" fmla="*/ 419065 h 1078665"/>
                  <a:gd name="connsiteX3" fmla="*/ 1282752 w 2957689"/>
                  <a:gd name="connsiteY3" fmla="*/ 999643 h 1078665"/>
                  <a:gd name="connsiteX4" fmla="*/ 2957689 w 2957689"/>
                  <a:gd name="connsiteY4" fmla="*/ 10443 h 1078665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580459 h 666052"/>
                  <a:gd name="connsiteX0" fmla="*/ 0 w 2957689"/>
                  <a:gd name="connsiteY0" fmla="*/ 739162 h 779569"/>
                  <a:gd name="connsiteX1" fmla="*/ 699911 w 2957689"/>
                  <a:gd name="connsiteY1" fmla="*/ 739162 h 779569"/>
                  <a:gd name="connsiteX2" fmla="*/ 1027289 w 2957689"/>
                  <a:gd name="connsiteY2" fmla="*/ 197295 h 779569"/>
                  <a:gd name="connsiteX3" fmla="*/ 1282752 w 2957689"/>
                  <a:gd name="connsiteY3" fmla="*/ 80904 h 779569"/>
                  <a:gd name="connsiteX4" fmla="*/ 2957689 w 2957689"/>
                  <a:gd name="connsiteY4" fmla="*/ 771302 h 779569"/>
                  <a:gd name="connsiteX0" fmla="*/ 0 w 2957689"/>
                  <a:gd name="connsiteY0" fmla="*/ 542575 h 617351"/>
                  <a:gd name="connsiteX1" fmla="*/ 699911 w 2957689"/>
                  <a:gd name="connsiteY1" fmla="*/ 542575 h 617351"/>
                  <a:gd name="connsiteX2" fmla="*/ 1027289 w 2957689"/>
                  <a:gd name="connsiteY2" fmla="*/ 708 h 617351"/>
                  <a:gd name="connsiteX3" fmla="*/ 1282752 w 2957689"/>
                  <a:gd name="connsiteY3" fmla="*/ 538329 h 617351"/>
                  <a:gd name="connsiteX4" fmla="*/ 2957689 w 2957689"/>
                  <a:gd name="connsiteY4" fmla="*/ 574715 h 617351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206363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867235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7689" h="582982">
                    <a:moveTo>
                      <a:pt x="0" y="542575"/>
                    </a:moveTo>
                    <a:lnTo>
                      <a:pt x="219390" y="542575"/>
                    </a:lnTo>
                    <a:cubicBezTo>
                      <a:pt x="401190" y="582982"/>
                      <a:pt x="497213" y="1416"/>
                      <a:pt x="611772" y="708"/>
                    </a:cubicBezTo>
                    <a:cubicBezTo>
                      <a:pt x="726331" y="0"/>
                      <a:pt x="814917" y="457425"/>
                      <a:pt x="906747" y="538329"/>
                    </a:cubicBezTo>
                    <a:cubicBezTo>
                      <a:pt x="1008147" y="544063"/>
                      <a:pt x="2274042" y="533948"/>
                      <a:pt x="2957689" y="53175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txBody>
              <a:bodyPr anchor="ctr"/>
              <a:lstStyle/>
              <a:p>
                <a:pPr algn="ctr">
                  <a:defRPr/>
                </a:pPr>
                <a:endParaRPr lang="de-CH" sz="2000" kern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</p:grpSp>
      <p:graphicFrame>
        <p:nvGraphicFramePr>
          <p:cNvPr id="1418242" name="Object 2"/>
          <p:cNvGraphicFramePr>
            <a:graphicFrameLocks noChangeAspect="1"/>
          </p:cNvGraphicFramePr>
          <p:nvPr/>
        </p:nvGraphicFramePr>
        <p:xfrm>
          <a:off x="6251575" y="920750"/>
          <a:ext cx="2336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" name="Equation" r:id="rId4" imgW="1104840" imgH="444240" progId="Equation.3">
                  <p:embed/>
                </p:oleObj>
              </mc:Choice>
              <mc:Fallback>
                <p:oleObj name="Equation" r:id="rId4" imgW="1104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575" y="920750"/>
                        <a:ext cx="23368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738135" y="1931967"/>
            <a:ext cx="2311456" cy="3573463"/>
            <a:chOff x="738135" y="1931967"/>
            <a:chExt cx="2311456" cy="3573463"/>
          </a:xfrm>
        </p:grpSpPr>
        <p:pic>
          <p:nvPicPr>
            <p:cNvPr id="18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322391" y="1931967"/>
              <a:ext cx="1727200" cy="1350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800228" y="4341792"/>
              <a:ext cx="771525" cy="604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7" descr="c-enhedg-laplap"/>
            <p:cNvPicPr>
              <a:picLocks noChangeAspect="1" noChangeArrowheads="1"/>
            </p:cNvPicPr>
            <p:nvPr/>
          </p:nvPicPr>
          <p:blipFill>
            <a:blip r:embed="rId7" cstate="print"/>
            <a:srcRect t="21783"/>
            <a:stretch>
              <a:fillRect/>
            </a:stretch>
          </p:blipFill>
          <p:spPr bwMode="auto">
            <a:xfrm rot="10800000">
              <a:off x="1955803" y="5145067"/>
              <a:ext cx="460375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509716" y="3208337"/>
              <a:ext cx="1352550" cy="1058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 rot="16200000">
              <a:off x="-533801" y="3495944"/>
              <a:ext cx="3067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rgbClr val="000000"/>
                  </a:solidFill>
                </a:rPr>
                <a:t>filter scales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235168" y="6472583"/>
            <a:ext cx="3067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img1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476610" y="5729330"/>
            <a:ext cx="4527612" cy="1204918"/>
            <a:chOff x="3476610" y="5729330"/>
            <a:chExt cx="4527612" cy="1204918"/>
          </a:xfrm>
        </p:grpSpPr>
        <p:sp>
          <p:nvSpPr>
            <p:cNvPr id="24" name="Oval 23"/>
            <p:cNvSpPr/>
            <p:nvPr/>
          </p:nvSpPr>
          <p:spPr>
            <a:xfrm>
              <a:off x="3732243" y="6057943"/>
              <a:ext cx="146050" cy="146050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757768" y="5911893"/>
              <a:ext cx="508000" cy="508000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032531" y="5729330"/>
              <a:ext cx="803275" cy="803275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6610" y="6436070"/>
              <a:ext cx="3067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img2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37130" y="6472583"/>
              <a:ext cx="3067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img3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Bastian </a:t>
            </a:r>
            <a:r>
              <a:rPr lang="en-US" sz="1400" dirty="0" err="1" smtClean="0"/>
              <a:t>Leibe</a:t>
            </a:r>
            <a:endParaRPr lang="en-US" sz="1400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1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 in 2D</a:t>
            </a:r>
            <a:endParaRPr lang="en-US" dirty="0"/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the </a:t>
            </a:r>
            <a:r>
              <a:rPr lang="en-US" i="1" dirty="0"/>
              <a:t>characteristic scale </a:t>
            </a:r>
            <a:r>
              <a:rPr lang="en-US" dirty="0"/>
              <a:t>as the scale that produces peak of </a:t>
            </a:r>
            <a:r>
              <a:rPr lang="en-US" dirty="0" err="1"/>
              <a:t>Laplacian</a:t>
            </a:r>
            <a:r>
              <a:rPr lang="en-US" dirty="0"/>
              <a:t> response</a:t>
            </a:r>
          </a:p>
        </p:txBody>
      </p:sp>
      <p:grpSp>
        <p:nvGrpSpPr>
          <p:cNvPr id="926724" name="Group 4"/>
          <p:cNvGrpSpPr>
            <a:grpSpLocks/>
          </p:cNvGrpSpPr>
          <p:nvPr/>
        </p:nvGrpSpPr>
        <p:grpSpPr bwMode="auto">
          <a:xfrm>
            <a:off x="1905000" y="2413000"/>
            <a:ext cx="5486400" cy="2768600"/>
            <a:chOff x="576" y="1184"/>
            <a:chExt cx="4464" cy="2252"/>
          </a:xfrm>
        </p:grpSpPr>
        <p:pic>
          <p:nvPicPr>
            <p:cNvPr id="926725" name="Picture 5" descr="scale_selecti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6" y="1184"/>
              <a:ext cx="4464" cy="2252"/>
            </a:xfrm>
            <a:prstGeom prst="rect">
              <a:avLst/>
            </a:prstGeom>
            <a:noFill/>
          </p:spPr>
        </p:pic>
        <p:sp>
          <p:nvSpPr>
            <p:cNvPr id="926726" name="Oval 6"/>
            <p:cNvSpPr>
              <a:spLocks noChangeArrowheads="1"/>
            </p:cNvSpPr>
            <p:nvPr/>
          </p:nvSpPr>
          <p:spPr bwMode="auto">
            <a:xfrm>
              <a:off x="1349" y="1863"/>
              <a:ext cx="706" cy="68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26727" name="Line 7"/>
          <p:cNvSpPr>
            <a:spLocks noChangeShapeType="1"/>
          </p:cNvSpPr>
          <p:nvPr/>
        </p:nvSpPr>
        <p:spPr bwMode="auto">
          <a:xfrm flipH="1" flipV="1">
            <a:off x="3352800" y="4129088"/>
            <a:ext cx="381000" cy="15097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6728" name="Line 8"/>
          <p:cNvSpPr>
            <a:spLocks noChangeShapeType="1"/>
          </p:cNvSpPr>
          <p:nvPr/>
        </p:nvSpPr>
        <p:spPr bwMode="auto">
          <a:xfrm flipV="1">
            <a:off x="6248400" y="5029200"/>
            <a:ext cx="228600" cy="685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6729" name="Text Box 9"/>
          <p:cNvSpPr txBox="1">
            <a:spLocks noChangeArrowheads="1"/>
          </p:cNvSpPr>
          <p:nvPr/>
        </p:nvSpPr>
        <p:spPr bwMode="auto">
          <a:xfrm>
            <a:off x="3111500" y="5500688"/>
            <a:ext cx="32131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Arial" pitchFamily="34" charset="0"/>
              </a:rPr>
              <a:t>characteristic scale</a:t>
            </a:r>
          </a:p>
        </p:txBody>
      </p:sp>
      <p:sp>
        <p:nvSpPr>
          <p:cNvPr id="926731" name="Text Box 11"/>
          <p:cNvSpPr txBox="1">
            <a:spLocks noChangeArrowheads="1"/>
          </p:cNvSpPr>
          <p:nvPr/>
        </p:nvSpPr>
        <p:spPr bwMode="auto">
          <a:xfrm>
            <a:off x="70104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Slide credit: </a:t>
            </a:r>
            <a:r>
              <a:rPr lang="en-US" sz="1300" dirty="0">
                <a:solidFill>
                  <a:srgbClr val="000000"/>
                </a:solidFill>
              </a:rPr>
              <a:t>Lana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5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pic>
        <p:nvPicPr>
          <p:cNvPr id="37893" name="Picture 10" descr="su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429000"/>
            <a:ext cx="5046663" cy="336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5200" y="6553200"/>
            <a:ext cx="1905000" cy="457200"/>
          </a:xfrm>
        </p:spPr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8915" name="Picture 6" descr="sunflower_log_squared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6688"/>
            <a:ext cx="3841750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7" descr="sunflower_out_squared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1638" y="2698750"/>
            <a:ext cx="6669087" cy="500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0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b="2267"/>
          <a:stretch/>
        </p:blipFill>
        <p:spPr bwMode="auto">
          <a:xfrm>
            <a:off x="3840163" y="138435"/>
            <a:ext cx="5046663" cy="328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07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Applications  </a:t>
            </a:r>
            <a:endParaRPr lang="ru-RU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5257800"/>
          </a:xfrm>
        </p:spPr>
        <p:txBody>
          <a:bodyPr/>
          <a:lstStyle/>
          <a:p>
            <a:r>
              <a:rPr lang="en-US" sz="2800" dirty="0" smtClean="0"/>
              <a:t>Local features are used for:</a:t>
            </a:r>
          </a:p>
          <a:p>
            <a:pPr lvl="1"/>
            <a:r>
              <a:rPr lang="en-US" sz="2000" dirty="0" smtClean="0"/>
              <a:t>Image alignment </a:t>
            </a:r>
          </a:p>
          <a:p>
            <a:pPr lvl="1"/>
            <a:r>
              <a:rPr lang="en-US" sz="2000" dirty="0" smtClean="0"/>
              <a:t>3D reconstruction</a:t>
            </a:r>
          </a:p>
          <a:p>
            <a:pPr lvl="1"/>
            <a:r>
              <a:rPr lang="en-US" sz="2000" dirty="0" smtClean="0"/>
              <a:t>Motion tracking</a:t>
            </a:r>
          </a:p>
          <a:p>
            <a:pPr lvl="1"/>
            <a:r>
              <a:rPr lang="en-US" sz="2000" dirty="0" smtClean="0"/>
              <a:t>Robot navigation</a:t>
            </a:r>
          </a:p>
          <a:p>
            <a:pPr lvl="1"/>
            <a:r>
              <a:rPr lang="en-US" sz="2000" dirty="0" smtClean="0"/>
              <a:t>Indexing and database retrieval</a:t>
            </a:r>
          </a:p>
          <a:p>
            <a:pPr lvl="1"/>
            <a:r>
              <a:rPr lang="en-US" sz="2000" dirty="0" smtClean="0"/>
              <a:t>Object recognition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4425" y="1524000"/>
            <a:ext cx="2339975" cy="23926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" name="Picture 4" descr="Inliers_im1_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8557" y="4267199"/>
            <a:ext cx="3645578" cy="2360887"/>
          </a:xfrm>
          <a:prstGeom prst="rect">
            <a:avLst/>
          </a:prstGeom>
        </p:spPr>
      </p:pic>
      <p:pic>
        <p:nvPicPr>
          <p:cNvPr id="6" name="Picture 5" descr="Inliers_im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4266525"/>
            <a:ext cx="3286996" cy="2362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76200" y="66264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Lana </a:t>
            </a:r>
            <a:r>
              <a:rPr lang="en-US" sz="1400" dirty="0" err="1" smtClean="0"/>
              <a:t>Lazebnik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0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9939" name="Picture 8" descr="sunflower_out_squared2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9" descr="sunflower_log_squared2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9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b="2267"/>
          <a:stretch/>
        </p:blipFill>
        <p:spPr bwMode="auto">
          <a:xfrm>
            <a:off x="3840163" y="138435"/>
            <a:ext cx="5046663" cy="328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14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0963" name="Picture 5" descr="sunflower_out_squared3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6" descr="sunflower_log_squared3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12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b="2267"/>
          <a:stretch/>
        </p:blipFill>
        <p:spPr bwMode="auto">
          <a:xfrm>
            <a:off x="3840163" y="138435"/>
            <a:ext cx="5046663" cy="328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6007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1987" name="Picture 5" descr="sunflower_out_squared4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6" descr="sunflower_log_squared4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11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b="2267"/>
          <a:stretch/>
        </p:blipFill>
        <p:spPr bwMode="auto">
          <a:xfrm>
            <a:off x="3840163" y="138435"/>
            <a:ext cx="5046663" cy="328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214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3011" name="Picture 5" descr="sunflower_out_squared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6" descr="sunflower_log_squared5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9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l="3932" t="2504" r="3964" b="6801"/>
          <a:stretch/>
        </p:blipFill>
        <p:spPr bwMode="auto">
          <a:xfrm>
            <a:off x="3866206" y="304800"/>
            <a:ext cx="5075237" cy="314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177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4035" name="Picture 5" descr="sunflower_out_squared6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6" descr="sunflower_log_squared6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9" name="Picture 10" descr="sun.jpg"/>
          <p:cNvPicPr>
            <a:picLocks noChangeAspect="1"/>
          </p:cNvPicPr>
          <p:nvPr/>
        </p:nvPicPr>
        <p:blipFill rotWithShape="1">
          <a:blip r:embed="rId4" cstate="print"/>
          <a:srcRect l="5003" t="2504" r="3366" b="6801"/>
          <a:stretch/>
        </p:blipFill>
        <p:spPr bwMode="auto">
          <a:xfrm>
            <a:off x="3875852" y="304800"/>
            <a:ext cx="5039548" cy="326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752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1" name="Straight Arrow Connector 36"/>
          <p:cNvCxnSpPr>
            <a:cxnSpLocks noChangeShapeType="1"/>
          </p:cNvCxnSpPr>
          <p:nvPr/>
        </p:nvCxnSpPr>
        <p:spPr bwMode="auto">
          <a:xfrm rot="5400000">
            <a:off x="7566819" y="3282156"/>
            <a:ext cx="248285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33563" y="1779588"/>
            <a:ext cx="2397125" cy="4318000"/>
            <a:chOff x="2211388" y="2024063"/>
            <a:chExt cx="2397125" cy="4317444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5" name="Equation" r:id="rId4" imgW="990360" imgH="241200" progId="Equation.3">
                    <p:embed/>
                  </p:oleObj>
                </mc:Choice>
                <mc:Fallback>
                  <p:oleObj name="Equation" r:id="rId4" imgW="990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9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62550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1</a:t>
              </a:r>
            </a:p>
          </p:txBody>
        </p:sp>
        <p:sp>
          <p:nvSpPr>
            <p:cNvPr id="2070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552482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2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1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588995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3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2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51755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4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3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5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4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5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6" name="Line 19"/>
            <p:cNvSpPr>
              <a:spLocks noChangeShapeType="1"/>
            </p:cNvSpPr>
            <p:nvPr/>
          </p:nvSpPr>
          <p:spPr bwMode="auto">
            <a:xfrm>
              <a:off x="3857652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7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8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053" name="Picture 27" descr="sun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349625"/>
            <a:ext cx="1749425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141"/>
          <a:stretch>
            <a:fillRect/>
          </a:stretch>
        </p:blipFill>
        <p:spPr bwMode="auto">
          <a:xfrm>
            <a:off x="6981825" y="2473325"/>
            <a:ext cx="1912938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Line 22"/>
          <p:cNvSpPr>
            <a:spLocks noChangeShapeType="1"/>
          </p:cNvSpPr>
          <p:nvPr/>
        </p:nvSpPr>
        <p:spPr bwMode="auto">
          <a:xfrm>
            <a:off x="5886450" y="4049713"/>
            <a:ext cx="1204913" cy="1460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6" name="Line 23"/>
          <p:cNvSpPr>
            <a:spLocks noChangeShapeType="1"/>
          </p:cNvSpPr>
          <p:nvPr/>
        </p:nvSpPr>
        <p:spPr bwMode="auto">
          <a:xfrm>
            <a:off x="5886450" y="3062288"/>
            <a:ext cx="1350963" cy="4762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7" name="Line 24"/>
          <p:cNvSpPr>
            <a:spLocks noChangeShapeType="1"/>
          </p:cNvSpPr>
          <p:nvPr/>
        </p:nvSpPr>
        <p:spPr bwMode="auto">
          <a:xfrm>
            <a:off x="5881688" y="2179638"/>
            <a:ext cx="1428750" cy="7366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8" name="Text Box 26"/>
          <p:cNvSpPr txBox="1">
            <a:spLocks noChangeArrowheads="1"/>
          </p:cNvSpPr>
          <p:nvPr/>
        </p:nvSpPr>
        <p:spPr bwMode="auto">
          <a:xfrm>
            <a:off x="7072313" y="5181600"/>
            <a:ext cx="2071687" cy="7064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2000" b="1" smtClean="0">
                <a:solidFill>
                  <a:srgbClr val="000000"/>
                </a:solidFill>
                <a:sym typeface="Symbol" pitchFamily="18" charset="2"/>
              </a:rPr>
              <a:t></a:t>
            </a:r>
            <a:r>
              <a:rPr lang="en-US" sz="2000" b="1" smtClean="0">
                <a:solidFill>
                  <a:srgbClr val="000000"/>
                </a:solidFill>
                <a:sym typeface="Symbol" pitchFamily="18" charset="2"/>
              </a:rPr>
              <a:t> L</a:t>
            </a:r>
            <a:r>
              <a:rPr lang="pl-PL" sz="2000" b="1" smtClean="0">
                <a:solidFill>
                  <a:srgbClr val="000000"/>
                </a:solidFill>
              </a:rPr>
              <a:t>ist of</a:t>
            </a:r>
            <a:r>
              <a:rPr lang="en-US" sz="2000" b="1" smtClean="0">
                <a:solidFill>
                  <a:srgbClr val="000000"/>
                </a:solidFill>
              </a:rPr>
              <a:t>       </a:t>
            </a:r>
            <a:br>
              <a:rPr lang="en-US" sz="2000" b="1" smtClean="0">
                <a:solidFill>
                  <a:srgbClr val="000000"/>
                </a:solidFill>
              </a:rPr>
            </a:br>
            <a:r>
              <a:rPr lang="en-US" sz="2000" b="1" i="1" smtClean="0">
                <a:solidFill>
                  <a:srgbClr val="000000"/>
                </a:solidFill>
              </a:rPr>
              <a:t>    </a:t>
            </a:r>
            <a:r>
              <a:rPr lang="pl-PL" sz="2000" b="1" i="1" smtClean="0">
                <a:solidFill>
                  <a:srgbClr val="000000"/>
                </a:solidFill>
              </a:rPr>
              <a:t>(x, y, </a:t>
            </a:r>
            <a:r>
              <a:rPr lang="el-GR" sz="2000" smtClean="0">
                <a:solidFill>
                  <a:srgbClr val="000000"/>
                </a:solidFill>
                <a:cs typeface="Arial" pitchFamily="34" charset="0"/>
              </a:rPr>
              <a:t>σ</a:t>
            </a:r>
            <a:r>
              <a:rPr lang="pl-PL" sz="2000" b="1" i="1" smtClean="0">
                <a:solidFill>
                  <a:srgbClr val="000000"/>
                </a:solidFill>
              </a:rPr>
              <a:t>)</a:t>
            </a:r>
            <a:endParaRPr lang="en-US" sz="2000" b="1" i="1" smtClean="0">
              <a:solidFill>
                <a:srgbClr val="000000"/>
              </a:solidFill>
            </a:endParaRPr>
          </a:p>
        </p:txBody>
      </p:sp>
      <p:sp>
        <p:nvSpPr>
          <p:cNvPr id="2059" name="TextBox 34"/>
          <p:cNvSpPr txBox="1">
            <a:spLocks noChangeArrowheads="1"/>
          </p:cNvSpPr>
          <p:nvPr/>
        </p:nvSpPr>
        <p:spPr bwMode="auto">
          <a:xfrm>
            <a:off x="8413750" y="3171825"/>
            <a:ext cx="7302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scale</a:t>
            </a:r>
          </a:p>
        </p:txBody>
      </p:sp>
      <p:sp>
        <p:nvSpPr>
          <p:cNvPr id="2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pPr eaLnBrk="1" hangingPunct="1"/>
            <a:r>
              <a:rPr lang="en-US" smtClean="0"/>
              <a:t>Scale invariant interest points</a:t>
            </a:r>
          </a:p>
        </p:txBody>
      </p:sp>
      <p:sp>
        <p:nvSpPr>
          <p:cNvPr id="2061" name="Rectangle 3"/>
          <p:cNvSpPr txBox="1">
            <a:spLocks noChangeArrowheads="1"/>
          </p:cNvSpPr>
          <p:nvPr/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</a:rPr>
              <a:t>Interest points are local maxima in both position and scale.</a:t>
            </a:r>
          </a:p>
        </p:txBody>
      </p:sp>
      <p:grpSp>
        <p:nvGrpSpPr>
          <p:cNvPr id="3" name="Group 44"/>
          <p:cNvGrpSpPr>
            <a:grpSpLocks noChangeAspect="1"/>
          </p:cNvGrpSpPr>
          <p:nvPr/>
        </p:nvGrpSpPr>
        <p:grpSpPr bwMode="auto">
          <a:xfrm>
            <a:off x="3878263" y="1165225"/>
            <a:ext cx="2176462" cy="5915025"/>
            <a:chOff x="3914766" y="654012"/>
            <a:chExt cx="2231073" cy="6063993"/>
          </a:xfrm>
        </p:grpSpPr>
        <p:pic>
          <p:nvPicPr>
            <p:cNvPr id="2064" name="Picture 35" descr="sunflower_out_squared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51279" y="654012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37" descr="sunflower_out_squared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39528" y="1783080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41" descr="sunflower_out_squared3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291781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7" name="Picture 42" descr="sunflower_out_squared4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401320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43" descr="sunflower_out_squared5.jp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5072085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63" name="TextBox 45"/>
          <p:cNvSpPr txBox="1">
            <a:spLocks noChangeArrowheads="1"/>
          </p:cNvSpPr>
          <p:nvPr/>
        </p:nvSpPr>
        <p:spPr bwMode="auto">
          <a:xfrm>
            <a:off x="2016125" y="6130925"/>
            <a:ext cx="2336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Squared filter response maps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4AF66-7E84-46D3-90CE-CDB33335C22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2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Scale-space blob detector: Example</a:t>
            </a:r>
          </a:p>
        </p:txBody>
      </p:sp>
      <p:pic>
        <p:nvPicPr>
          <p:cNvPr id="930819" name="Picture 3" descr="butterfl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4690" y="1603350"/>
            <a:ext cx="4736579" cy="3420379"/>
          </a:xfrm>
          <a:prstGeom prst="rect">
            <a:avLst/>
          </a:prstGeom>
          <a:noFill/>
        </p:spPr>
      </p:pic>
      <p:sp>
        <p:nvSpPr>
          <p:cNvPr id="930820" name="Text Box 4"/>
          <p:cNvSpPr txBox="1">
            <a:spLocks noChangeArrowheads="1"/>
          </p:cNvSpPr>
          <p:nvPr/>
        </p:nvSpPr>
        <p:spPr bwMode="auto">
          <a:xfrm>
            <a:off x="6872319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Image credit: </a:t>
            </a:r>
            <a:r>
              <a:rPr lang="en-US" sz="1300" dirty="0">
                <a:solidFill>
                  <a:srgbClr val="000000"/>
                </a:solidFill>
              </a:rPr>
              <a:t>Lana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pic>
        <p:nvPicPr>
          <p:cNvPr id="5" name="Picture 3" descr="butterfly_circl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6388" y="1603350"/>
            <a:ext cx="4706104" cy="3395709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8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975656" cy="5257800"/>
          </a:xfrm>
        </p:spPr>
        <p:txBody>
          <a:bodyPr/>
          <a:lstStyle/>
          <a:p>
            <a:r>
              <a:rPr lang="en-US" dirty="0" smtClean="0"/>
              <a:t>We can approximate the </a:t>
            </a:r>
            <a:r>
              <a:rPr lang="en-US" dirty="0" err="1"/>
              <a:t>Laplacian</a:t>
            </a:r>
            <a:r>
              <a:rPr lang="en-US" dirty="0"/>
              <a:t> with a difference of </a:t>
            </a:r>
            <a:r>
              <a:rPr lang="en-US" dirty="0" smtClean="0"/>
              <a:t>Gaussians; more efficient to implement.</a:t>
            </a:r>
            <a:endParaRPr lang="en-US" dirty="0"/>
          </a:p>
        </p:txBody>
      </p:sp>
      <p:graphicFrame>
        <p:nvGraphicFramePr>
          <p:cNvPr id="936963" name="Object 3"/>
          <p:cNvGraphicFramePr>
            <a:graphicFrameLocks noChangeAspect="1"/>
          </p:cNvGraphicFramePr>
          <p:nvPr/>
        </p:nvGraphicFramePr>
        <p:xfrm>
          <a:off x="457200" y="25908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1" name="Equation" r:id="rId4" imgW="2120900" imgH="279400" progId="">
                  <p:embed/>
                </p:oleObj>
              </mc:Choice>
              <mc:Fallback>
                <p:oleObj name="Equation" r:id="rId4" imgW="2120900" imgH="279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6964" name="Object 4"/>
          <p:cNvGraphicFramePr>
            <a:graphicFrameLocks noChangeAspect="1"/>
          </p:cNvGraphicFramePr>
          <p:nvPr/>
        </p:nvGraphicFramePr>
        <p:xfrm>
          <a:off x="457200" y="37941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2" name="Equation" r:id="rId6" imgW="1916868" imgH="203112" progId="Equation.3">
                  <p:embed/>
                </p:oleObj>
              </mc:Choice>
              <mc:Fallback>
                <p:oleObj name="Equation" r:id="rId6" imgW="1916868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941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6966" name="Text Box 6"/>
          <p:cNvSpPr txBox="1">
            <a:spLocks noChangeArrowheads="1"/>
          </p:cNvSpPr>
          <p:nvPr/>
        </p:nvSpPr>
        <p:spPr bwMode="auto">
          <a:xfrm>
            <a:off x="609600" y="3124200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7" name="Text Box 7"/>
          <p:cNvSpPr txBox="1">
            <a:spLocks noChangeArrowheads="1"/>
          </p:cNvSpPr>
          <p:nvPr/>
        </p:nvSpPr>
        <p:spPr bwMode="auto">
          <a:xfrm>
            <a:off x="549275" y="4175125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detail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448312" y="2552688"/>
            <a:ext cx="985851" cy="4381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2286000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print"/>
          <a:srcRect l="6250" t="28032" b="33154"/>
          <a:stretch>
            <a:fillRect/>
          </a:stretch>
        </p:blipFill>
        <p:spPr bwMode="auto">
          <a:xfrm>
            <a:off x="292104" y="4744757"/>
            <a:ext cx="6689754" cy="2006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0FB31-2694-44B9-96FC-A0F712CE3B7B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216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458200" cy="990600"/>
          </a:xfrm>
        </p:spPr>
        <p:txBody>
          <a:bodyPr/>
          <a:lstStyle/>
          <a:p>
            <a:r>
              <a:rPr lang="en-US" dirty="0" smtClean="0"/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2"/>
                </a:solidFill>
              </a:rPr>
              <a:t>Detection: </a:t>
            </a:r>
            <a:r>
              <a:rPr lang="en-US" sz="2400" dirty="0" smtClean="0">
                <a:solidFill>
                  <a:schemeClr val="bg2"/>
                </a:solidFill>
              </a:rPr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Description</a:t>
            </a:r>
            <a:r>
              <a:rPr lang="en-US" sz="2400" dirty="0" smtClean="0"/>
              <a:t>: Extract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2"/>
                </a:solidFill>
              </a:rPr>
              <a:t>Matching: </a:t>
            </a:r>
            <a:r>
              <a:rPr lang="en-US" sz="2400" dirty="0" smtClean="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5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6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6566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9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8001000" cy="990600"/>
          </a:xfrm>
        </p:spPr>
        <p:txBody>
          <a:bodyPr/>
          <a:lstStyle/>
          <a:p>
            <a:r>
              <a:rPr lang="en-US" dirty="0">
                <a:latin typeface="Arial" pitchFamily="34" charset="0"/>
              </a:rPr>
              <a:t>Geometric transformations</a:t>
            </a:r>
          </a:p>
        </p:txBody>
      </p:sp>
      <p:pic>
        <p:nvPicPr>
          <p:cNvPr id="8" name="Picture 5" descr="featExtrac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49362"/>
            <a:ext cx="2846388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featExtrac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0012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featData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2725" y="4992687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featData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1125" y="4984750"/>
            <a:ext cx="1590675" cy="15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3"/>
          <p:cNvSpPr>
            <a:spLocks noChangeArrowheads="1"/>
          </p:cNvSpPr>
          <p:nvPr/>
        </p:nvSpPr>
        <p:spPr bwMode="auto">
          <a:xfrm rot="3375002">
            <a:off x="2547937" y="4054475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Right Arrow 14"/>
          <p:cNvSpPr>
            <a:spLocks noChangeArrowheads="1"/>
          </p:cNvSpPr>
          <p:nvPr/>
        </p:nvSpPr>
        <p:spPr bwMode="auto">
          <a:xfrm rot="7715876">
            <a:off x="5618162" y="4083050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6600" y="53340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e.g. scale, translation, rotation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24A8C1-EAEB-4DFC-B008-6619B99B621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50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ln/>
        </p:spPr>
        <p:txBody>
          <a:bodyPr rIns="132080"/>
          <a:lstStyle/>
          <a:p>
            <a:r>
              <a:rPr lang="en-US" sz="4000" dirty="0" smtClean="0"/>
              <a:t>A hard feature matching problem</a:t>
            </a:r>
            <a:endParaRPr lang="en-US" sz="4000" dirty="0"/>
          </a:p>
        </p:txBody>
      </p:sp>
      <p:sp>
        <p:nvSpPr>
          <p:cNvPr id="6149" name="Rectangle 5"/>
          <p:cNvSpPr>
            <a:spLocks/>
          </p:cNvSpPr>
          <p:nvPr/>
        </p:nvSpPr>
        <p:spPr bwMode="auto">
          <a:xfrm>
            <a:off x="2781300" y="5910263"/>
            <a:ext cx="3632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NASA Mars Rover images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3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n-US"/>
              <a:t>Photometric transformations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3" cstate="print"/>
          <a:srcRect l="15833" t="31601" r="17084" b="2982"/>
          <a:stretch>
            <a:fillRect/>
          </a:stretch>
        </p:blipFill>
        <p:spPr bwMode="auto">
          <a:xfrm>
            <a:off x="304800" y="1066800"/>
            <a:ext cx="8534400" cy="508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05" name="Text Box 5"/>
          <p:cNvSpPr txBox="1">
            <a:spLocks noChangeArrowheads="1"/>
          </p:cNvSpPr>
          <p:nvPr/>
        </p:nvSpPr>
        <p:spPr bwMode="auto">
          <a:xfrm>
            <a:off x="0" y="6553200"/>
            <a:ext cx="5638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Figure from T. </a:t>
            </a:r>
            <a:r>
              <a:rPr lang="en-US" sz="1200" dirty="0" err="1">
                <a:solidFill>
                  <a:srgbClr val="000000"/>
                </a:solidFill>
              </a:rPr>
              <a:t>Tuytelaars</a:t>
            </a:r>
            <a:r>
              <a:rPr lang="en-US" sz="1200" dirty="0">
                <a:solidFill>
                  <a:srgbClr val="000000"/>
                </a:solidFill>
              </a:rPr>
              <a:t> ECCV 2006 tutorial</a:t>
            </a:r>
          </a:p>
        </p:txBody>
      </p:sp>
      <p:sp>
        <p:nvSpPr>
          <p:cNvPr id="358406" name="Rectangle 6"/>
          <p:cNvSpPr>
            <a:spLocks noChangeArrowheads="1"/>
          </p:cNvSpPr>
          <p:nvPr/>
        </p:nvSpPr>
        <p:spPr bwMode="auto">
          <a:xfrm>
            <a:off x="304800" y="4876800"/>
            <a:ext cx="5410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07" name="Rectangle 7"/>
          <p:cNvSpPr>
            <a:spLocks noChangeArrowheads="1"/>
          </p:cNvSpPr>
          <p:nvPr/>
        </p:nvSpPr>
        <p:spPr bwMode="auto">
          <a:xfrm>
            <a:off x="6438900" y="9144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08" name="Rectangle 8"/>
          <p:cNvSpPr>
            <a:spLocks noChangeArrowheads="1"/>
          </p:cNvSpPr>
          <p:nvPr/>
        </p:nvSpPr>
        <p:spPr bwMode="auto">
          <a:xfrm>
            <a:off x="-2133600" y="34290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09" name="Rectangle 9"/>
          <p:cNvSpPr>
            <a:spLocks noChangeArrowheads="1"/>
          </p:cNvSpPr>
          <p:nvPr/>
        </p:nvSpPr>
        <p:spPr bwMode="auto">
          <a:xfrm>
            <a:off x="3886200" y="914400"/>
            <a:ext cx="5410200" cy="152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58E49-4E31-4775-9EA6-D0660335704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2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9906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latin typeface="Arial" pitchFamily="34" charset="0"/>
                <a:cs typeface="Arial" pitchFamily="34" charset="0"/>
              </a:rPr>
              <a:t>Raw patches as local descriptors</a:t>
            </a:r>
          </a:p>
        </p:txBody>
      </p:sp>
      <p:pic>
        <p:nvPicPr>
          <p:cNvPr id="113669" name="Picture 2"/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2057400" y="137160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14800" y="1600200"/>
            <a:ext cx="52578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pitchFamily="34" charset="0"/>
              </a:rPr>
              <a:t>The simplest way to describe the neighborhood around an interest point is to write down the list of intensities to form a feature vector.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pitchFamily="34" charset="0"/>
              </a:rPr>
              <a:t>But this is very sensitive to even small shifts, rotations.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2362200" y="20574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78920" t="74815" r="16096" b="14550"/>
          <a:stretch/>
        </p:blipFill>
        <p:spPr bwMode="auto">
          <a:xfrm>
            <a:off x="2438400" y="3505200"/>
            <a:ext cx="457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152400" y="137160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1219200" y="350520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1219200" y="37322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1219200" y="39608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65D2F-1DA4-4091-8D21-FC13D048391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839200" cy="990600"/>
          </a:xfrm>
        </p:spPr>
        <p:txBody>
          <a:bodyPr/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SIFT descriptor [Lowe 2004]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77200" cy="2057400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Use histograms to bin pixels within sub-patches according to their orientation.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71600" y="2287470"/>
            <a:ext cx="4649599" cy="1903530"/>
            <a:chOff x="1381" y="2881"/>
            <a:chExt cx="3324" cy="1295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381" y="2881"/>
              <a:ext cx="3324" cy="1282"/>
              <a:chOff x="1056" y="2544"/>
              <a:chExt cx="4094" cy="1614"/>
            </a:xfrm>
          </p:grpSpPr>
          <p:pic>
            <p:nvPicPr>
              <p:cNvPr id="38963" name="Picture 7" descr="descrip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56557" b="8105"/>
              <a:stretch>
                <a:fillRect/>
              </a:stretch>
            </p:blipFill>
            <p:spPr bwMode="auto">
              <a:xfrm>
                <a:off x="1056" y="2544"/>
                <a:ext cx="1505" cy="1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2725" y="2802"/>
                <a:ext cx="2425" cy="1356"/>
                <a:chOff x="2725" y="2802"/>
                <a:chExt cx="2425" cy="1356"/>
              </a:xfrm>
            </p:grpSpPr>
            <p:grpSp>
              <p:nvGrpSpPr>
                <p:cNvPr id="5" name="Group 9"/>
                <p:cNvGrpSpPr>
                  <a:grpSpLocks/>
                </p:cNvGrpSpPr>
                <p:nvPr/>
              </p:nvGrpSpPr>
              <p:grpSpPr bwMode="auto">
                <a:xfrm>
                  <a:off x="3455" y="2802"/>
                  <a:ext cx="1695" cy="1356"/>
                  <a:chOff x="4080" y="3573"/>
                  <a:chExt cx="1075" cy="678"/>
                </a:xfrm>
              </p:grpSpPr>
              <p:sp>
                <p:nvSpPr>
                  <p:cNvPr id="38967" name="Freeform 10"/>
                  <p:cNvSpPr>
                    <a:spLocks/>
                  </p:cNvSpPr>
                  <p:nvPr/>
                </p:nvSpPr>
                <p:spPr bwMode="auto">
                  <a:xfrm>
                    <a:off x="4129" y="3573"/>
                    <a:ext cx="958" cy="11"/>
                  </a:xfrm>
                  <a:custGeom>
                    <a:avLst/>
                    <a:gdLst>
                      <a:gd name="T0" fmla="*/ 106 w 8621"/>
                      <a:gd name="T1" fmla="*/ 1 h 101"/>
                      <a:gd name="T2" fmla="*/ 106 w 8621"/>
                      <a:gd name="T3" fmla="*/ 0 h 101"/>
                      <a:gd name="T4" fmla="*/ 0 w 8621"/>
                      <a:gd name="T5" fmla="*/ 0 h 101"/>
                      <a:gd name="T6" fmla="*/ 0 w 8621"/>
                      <a:gd name="T7" fmla="*/ 1 h 101"/>
                      <a:gd name="T8" fmla="*/ 106 w 8621"/>
                      <a:gd name="T9" fmla="*/ 1 h 101"/>
                      <a:gd name="T10" fmla="*/ 105 w 8621"/>
                      <a:gd name="T11" fmla="*/ 1 h 101"/>
                      <a:gd name="T12" fmla="*/ 106 w 8621"/>
                      <a:gd name="T13" fmla="*/ 1 h 101"/>
                      <a:gd name="T14" fmla="*/ 106 w 8621"/>
                      <a:gd name="T15" fmla="*/ 0 h 101"/>
                      <a:gd name="T16" fmla="*/ 106 w 8621"/>
                      <a:gd name="T17" fmla="*/ 0 h 101"/>
                      <a:gd name="T18" fmla="*/ 106 w 8621"/>
                      <a:gd name="T19" fmla="*/ 1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1"/>
                      <a:gd name="T31" fmla="*/ 0 h 101"/>
                      <a:gd name="T32" fmla="*/ 8621 w 8621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1" h="101">
                        <a:moveTo>
                          <a:pt x="8621" y="51"/>
                        </a:moveTo>
                        <a:lnTo>
                          <a:pt x="8576" y="0"/>
                        </a:lnTo>
                        <a:lnTo>
                          <a:pt x="0" y="0"/>
                        </a:lnTo>
                        <a:lnTo>
                          <a:pt x="0" y="101"/>
                        </a:lnTo>
                        <a:lnTo>
                          <a:pt x="8576" y="101"/>
                        </a:lnTo>
                        <a:lnTo>
                          <a:pt x="8530" y="51"/>
                        </a:lnTo>
                        <a:lnTo>
                          <a:pt x="8621" y="51"/>
                        </a:lnTo>
                        <a:lnTo>
                          <a:pt x="8621" y="0"/>
                        </a:lnTo>
                        <a:lnTo>
                          <a:pt x="8576" y="0"/>
                        </a:lnTo>
                        <a:lnTo>
                          <a:pt x="8621" y="5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68" name="Freeform 11"/>
                  <p:cNvSpPr>
                    <a:spLocks/>
                  </p:cNvSpPr>
                  <p:nvPr/>
                </p:nvSpPr>
                <p:spPr bwMode="auto">
                  <a:xfrm>
                    <a:off x="5076" y="3579"/>
                    <a:ext cx="11" cy="545"/>
                  </a:xfrm>
                  <a:custGeom>
                    <a:avLst/>
                    <a:gdLst>
                      <a:gd name="T0" fmla="*/ 1 w 91"/>
                      <a:gd name="T1" fmla="*/ 54 h 5457"/>
                      <a:gd name="T2" fmla="*/ 1 w 91"/>
                      <a:gd name="T3" fmla="*/ 54 h 5457"/>
                      <a:gd name="T4" fmla="*/ 1 w 91"/>
                      <a:gd name="T5" fmla="*/ 0 h 5457"/>
                      <a:gd name="T6" fmla="*/ 0 w 91"/>
                      <a:gd name="T7" fmla="*/ 0 h 5457"/>
                      <a:gd name="T8" fmla="*/ 0 w 91"/>
                      <a:gd name="T9" fmla="*/ 54 h 5457"/>
                      <a:gd name="T10" fmla="*/ 1 w 91"/>
                      <a:gd name="T11" fmla="*/ 53 h 5457"/>
                      <a:gd name="T12" fmla="*/ 1 w 91"/>
                      <a:gd name="T13" fmla="*/ 54 h 5457"/>
                      <a:gd name="T14" fmla="*/ 1 w 91"/>
                      <a:gd name="T15" fmla="*/ 54 h 5457"/>
                      <a:gd name="T16" fmla="*/ 1 w 91"/>
                      <a:gd name="T17" fmla="*/ 54 h 5457"/>
                      <a:gd name="T18" fmla="*/ 1 w 91"/>
                      <a:gd name="T19" fmla="*/ 54 h 545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7"/>
                      <a:gd name="T32" fmla="*/ 91 w 91"/>
                      <a:gd name="T33" fmla="*/ 5457 h 545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7">
                        <a:moveTo>
                          <a:pt x="46" y="5457"/>
                        </a:moveTo>
                        <a:lnTo>
                          <a:pt x="91" y="5407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5407"/>
                        </a:lnTo>
                        <a:lnTo>
                          <a:pt x="46" y="5357"/>
                        </a:lnTo>
                        <a:lnTo>
                          <a:pt x="46" y="5457"/>
                        </a:lnTo>
                        <a:lnTo>
                          <a:pt x="91" y="5457"/>
                        </a:lnTo>
                        <a:lnTo>
                          <a:pt x="91" y="5407"/>
                        </a:lnTo>
                        <a:lnTo>
                          <a:pt x="46" y="5457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69" name="Freeform 12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958" cy="10"/>
                  </a:xfrm>
                  <a:custGeom>
                    <a:avLst/>
                    <a:gdLst>
                      <a:gd name="T0" fmla="*/ 0 w 8622"/>
                      <a:gd name="T1" fmla="*/ 1 h 100"/>
                      <a:gd name="T2" fmla="*/ 1 w 8622"/>
                      <a:gd name="T3" fmla="*/ 1 h 100"/>
                      <a:gd name="T4" fmla="*/ 106 w 8622"/>
                      <a:gd name="T5" fmla="*/ 1 h 100"/>
                      <a:gd name="T6" fmla="*/ 106 w 8622"/>
                      <a:gd name="T7" fmla="*/ 0 h 100"/>
                      <a:gd name="T8" fmla="*/ 1 w 8622"/>
                      <a:gd name="T9" fmla="*/ 0 h 100"/>
                      <a:gd name="T10" fmla="*/ 1 w 8622"/>
                      <a:gd name="T11" fmla="*/ 1 h 100"/>
                      <a:gd name="T12" fmla="*/ 0 w 8622"/>
                      <a:gd name="T13" fmla="*/ 1 h 100"/>
                      <a:gd name="T14" fmla="*/ 0 w 8622"/>
                      <a:gd name="T15" fmla="*/ 1 h 100"/>
                      <a:gd name="T16" fmla="*/ 1 w 8622"/>
                      <a:gd name="T17" fmla="*/ 1 h 100"/>
                      <a:gd name="T18" fmla="*/ 0 w 8622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2"/>
                      <a:gd name="T31" fmla="*/ 0 h 100"/>
                      <a:gd name="T32" fmla="*/ 8622 w 8622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2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8622" y="100"/>
                        </a:lnTo>
                        <a:lnTo>
                          <a:pt x="8622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0" name="Freeform 13"/>
                  <p:cNvSpPr>
                    <a:spLocks/>
                  </p:cNvSpPr>
                  <p:nvPr/>
                </p:nvSpPr>
                <p:spPr bwMode="auto">
                  <a:xfrm>
                    <a:off x="4124" y="3573"/>
                    <a:ext cx="10" cy="546"/>
                  </a:xfrm>
                  <a:custGeom>
                    <a:avLst/>
                    <a:gdLst>
                      <a:gd name="T0" fmla="*/ 1 w 91"/>
                      <a:gd name="T1" fmla="*/ 0 h 5458"/>
                      <a:gd name="T2" fmla="*/ 0 w 91"/>
                      <a:gd name="T3" fmla="*/ 1 h 5458"/>
                      <a:gd name="T4" fmla="*/ 0 w 91"/>
                      <a:gd name="T5" fmla="*/ 55 h 5458"/>
                      <a:gd name="T6" fmla="*/ 1 w 91"/>
                      <a:gd name="T7" fmla="*/ 55 h 5458"/>
                      <a:gd name="T8" fmla="*/ 1 w 91"/>
                      <a:gd name="T9" fmla="*/ 1 h 5458"/>
                      <a:gd name="T10" fmla="*/ 1 w 91"/>
                      <a:gd name="T11" fmla="*/ 1 h 5458"/>
                      <a:gd name="T12" fmla="*/ 1 w 91"/>
                      <a:gd name="T13" fmla="*/ 0 h 5458"/>
                      <a:gd name="T14" fmla="*/ 0 w 91"/>
                      <a:gd name="T15" fmla="*/ 0 h 5458"/>
                      <a:gd name="T16" fmla="*/ 0 w 91"/>
                      <a:gd name="T17" fmla="*/ 1 h 5458"/>
                      <a:gd name="T18" fmla="*/ 1 w 91"/>
                      <a:gd name="T19" fmla="*/ 0 h 54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8"/>
                      <a:gd name="T32" fmla="*/ 91 w 91"/>
                      <a:gd name="T33" fmla="*/ 5458 h 545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8">
                        <a:moveTo>
                          <a:pt x="46" y="0"/>
                        </a:moveTo>
                        <a:lnTo>
                          <a:pt x="0" y="51"/>
                        </a:lnTo>
                        <a:lnTo>
                          <a:pt x="0" y="5458"/>
                        </a:lnTo>
                        <a:lnTo>
                          <a:pt x="91" y="5458"/>
                        </a:lnTo>
                        <a:lnTo>
                          <a:pt x="91" y="51"/>
                        </a:lnTo>
                        <a:lnTo>
                          <a:pt x="46" y="101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1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129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2" name="Freeform 15"/>
                  <p:cNvSpPr>
                    <a:spLocks/>
                  </p:cNvSpPr>
                  <p:nvPr/>
                </p:nvSpPr>
                <p:spPr bwMode="auto">
                  <a:xfrm>
                    <a:off x="4129" y="3979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3" name="Freeform 16"/>
                  <p:cNvSpPr>
                    <a:spLocks/>
                  </p:cNvSpPr>
                  <p:nvPr/>
                </p:nvSpPr>
                <p:spPr bwMode="auto">
                  <a:xfrm>
                    <a:off x="4260" y="3984"/>
                    <a:ext cx="10" cy="140"/>
                  </a:xfrm>
                  <a:custGeom>
                    <a:avLst/>
                    <a:gdLst>
                      <a:gd name="T0" fmla="*/ 1 w 90"/>
                      <a:gd name="T1" fmla="*/ 14 h 1402"/>
                      <a:gd name="T2" fmla="*/ 1 w 90"/>
                      <a:gd name="T3" fmla="*/ 13 h 1402"/>
                      <a:gd name="T4" fmla="*/ 1 w 90"/>
                      <a:gd name="T5" fmla="*/ 0 h 1402"/>
                      <a:gd name="T6" fmla="*/ 0 w 90"/>
                      <a:gd name="T7" fmla="*/ 0 h 1402"/>
                      <a:gd name="T8" fmla="*/ 0 w 90"/>
                      <a:gd name="T9" fmla="*/ 13 h 1402"/>
                      <a:gd name="T10" fmla="*/ 1 w 90"/>
                      <a:gd name="T11" fmla="*/ 13 h 1402"/>
                      <a:gd name="T12" fmla="*/ 1 w 90"/>
                      <a:gd name="T13" fmla="*/ 14 h 1402"/>
                      <a:gd name="T14" fmla="*/ 1 w 90"/>
                      <a:gd name="T15" fmla="*/ 14 h 1402"/>
                      <a:gd name="T16" fmla="*/ 1 w 90"/>
                      <a:gd name="T17" fmla="*/ 13 h 1402"/>
                      <a:gd name="T18" fmla="*/ 1 w 90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1402"/>
                        </a:moveTo>
                        <a:lnTo>
                          <a:pt x="90" y="135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0" y="1402"/>
                        </a:lnTo>
                        <a:lnTo>
                          <a:pt x="90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4" name="Freeform 17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5" name="Freeform 18"/>
                  <p:cNvSpPr>
                    <a:spLocks/>
                  </p:cNvSpPr>
                  <p:nvPr/>
                </p:nvSpPr>
                <p:spPr bwMode="auto">
                  <a:xfrm>
                    <a:off x="4124" y="3979"/>
                    <a:ext cx="10" cy="140"/>
                  </a:xfrm>
                  <a:custGeom>
                    <a:avLst/>
                    <a:gdLst>
                      <a:gd name="T0" fmla="*/ 1 w 91"/>
                      <a:gd name="T1" fmla="*/ 0 h 1402"/>
                      <a:gd name="T2" fmla="*/ 0 w 91"/>
                      <a:gd name="T3" fmla="*/ 0 h 1402"/>
                      <a:gd name="T4" fmla="*/ 0 w 91"/>
                      <a:gd name="T5" fmla="*/ 14 h 1402"/>
                      <a:gd name="T6" fmla="*/ 1 w 91"/>
                      <a:gd name="T7" fmla="*/ 14 h 1402"/>
                      <a:gd name="T8" fmla="*/ 1 w 91"/>
                      <a:gd name="T9" fmla="*/ 0 h 1402"/>
                      <a:gd name="T10" fmla="*/ 1 w 91"/>
                      <a:gd name="T11" fmla="*/ 1 h 1402"/>
                      <a:gd name="T12" fmla="*/ 1 w 91"/>
                      <a:gd name="T13" fmla="*/ 0 h 1402"/>
                      <a:gd name="T14" fmla="*/ 0 w 91"/>
                      <a:gd name="T15" fmla="*/ 0 h 1402"/>
                      <a:gd name="T16" fmla="*/ 0 w 91"/>
                      <a:gd name="T17" fmla="*/ 0 h 1402"/>
                      <a:gd name="T18" fmla="*/ 1 w 91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1" y="140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6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265" y="3714"/>
                    <a:ext cx="136" cy="40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7" name="Freeform 20"/>
                  <p:cNvSpPr>
                    <a:spLocks/>
                  </p:cNvSpPr>
                  <p:nvPr/>
                </p:nvSpPr>
                <p:spPr bwMode="auto">
                  <a:xfrm>
                    <a:off x="4265" y="370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8" name="Freeform 21"/>
                  <p:cNvSpPr>
                    <a:spLocks/>
                  </p:cNvSpPr>
                  <p:nvPr/>
                </p:nvSpPr>
                <p:spPr bwMode="auto">
                  <a:xfrm>
                    <a:off x="4396" y="3714"/>
                    <a:ext cx="10" cy="410"/>
                  </a:xfrm>
                  <a:custGeom>
                    <a:avLst/>
                    <a:gdLst>
                      <a:gd name="T0" fmla="*/ 1 w 92"/>
                      <a:gd name="T1" fmla="*/ 41 h 4106"/>
                      <a:gd name="T2" fmla="*/ 1 w 92"/>
                      <a:gd name="T3" fmla="*/ 40 h 4106"/>
                      <a:gd name="T4" fmla="*/ 1 w 92"/>
                      <a:gd name="T5" fmla="*/ 0 h 4106"/>
                      <a:gd name="T6" fmla="*/ 0 w 92"/>
                      <a:gd name="T7" fmla="*/ 0 h 4106"/>
                      <a:gd name="T8" fmla="*/ 0 w 92"/>
                      <a:gd name="T9" fmla="*/ 40 h 4106"/>
                      <a:gd name="T10" fmla="*/ 1 w 92"/>
                      <a:gd name="T11" fmla="*/ 40 h 4106"/>
                      <a:gd name="T12" fmla="*/ 1 w 92"/>
                      <a:gd name="T13" fmla="*/ 41 h 4106"/>
                      <a:gd name="T14" fmla="*/ 1 w 92"/>
                      <a:gd name="T15" fmla="*/ 41 h 4106"/>
                      <a:gd name="T16" fmla="*/ 1 w 92"/>
                      <a:gd name="T17" fmla="*/ 40 h 4106"/>
                      <a:gd name="T18" fmla="*/ 1 w 92"/>
                      <a:gd name="T19" fmla="*/ 41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4106"/>
                      <a:gd name="T32" fmla="*/ 92 w 92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4106">
                        <a:moveTo>
                          <a:pt x="46" y="4106"/>
                        </a:moveTo>
                        <a:lnTo>
                          <a:pt x="92" y="4056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4056"/>
                        </a:lnTo>
                        <a:lnTo>
                          <a:pt x="46" y="4006"/>
                        </a:lnTo>
                        <a:lnTo>
                          <a:pt x="46" y="4106"/>
                        </a:lnTo>
                        <a:lnTo>
                          <a:pt x="92" y="4106"/>
                        </a:lnTo>
                        <a:lnTo>
                          <a:pt x="92" y="4056"/>
                        </a:lnTo>
                        <a:lnTo>
                          <a:pt x="46" y="410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9" name="Freeform 22"/>
                  <p:cNvSpPr>
                    <a:spLocks/>
                  </p:cNvSpPr>
                  <p:nvPr/>
                </p:nvSpPr>
                <p:spPr bwMode="auto">
                  <a:xfrm>
                    <a:off x="4260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0" name="Freeform 23"/>
                  <p:cNvSpPr>
                    <a:spLocks/>
                  </p:cNvSpPr>
                  <p:nvPr/>
                </p:nvSpPr>
                <p:spPr bwMode="auto">
                  <a:xfrm>
                    <a:off x="4260" y="3709"/>
                    <a:ext cx="10" cy="410"/>
                  </a:xfrm>
                  <a:custGeom>
                    <a:avLst/>
                    <a:gdLst>
                      <a:gd name="T0" fmla="*/ 1 w 90"/>
                      <a:gd name="T1" fmla="*/ 0 h 4106"/>
                      <a:gd name="T2" fmla="*/ 0 w 90"/>
                      <a:gd name="T3" fmla="*/ 0 h 4106"/>
                      <a:gd name="T4" fmla="*/ 0 w 90"/>
                      <a:gd name="T5" fmla="*/ 41 h 4106"/>
                      <a:gd name="T6" fmla="*/ 1 w 90"/>
                      <a:gd name="T7" fmla="*/ 41 h 4106"/>
                      <a:gd name="T8" fmla="*/ 1 w 90"/>
                      <a:gd name="T9" fmla="*/ 0 h 4106"/>
                      <a:gd name="T10" fmla="*/ 1 w 90"/>
                      <a:gd name="T11" fmla="*/ 1 h 4106"/>
                      <a:gd name="T12" fmla="*/ 1 w 90"/>
                      <a:gd name="T13" fmla="*/ 0 h 4106"/>
                      <a:gd name="T14" fmla="*/ 0 w 90"/>
                      <a:gd name="T15" fmla="*/ 0 h 4106"/>
                      <a:gd name="T16" fmla="*/ 0 w 90"/>
                      <a:gd name="T17" fmla="*/ 0 h 4106"/>
                      <a:gd name="T18" fmla="*/ 1 w 90"/>
                      <a:gd name="T19" fmla="*/ 0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4106"/>
                      <a:gd name="T32" fmla="*/ 90 w 90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4106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4106"/>
                        </a:lnTo>
                        <a:lnTo>
                          <a:pt x="90" y="4106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849"/>
                    <a:ext cx="136" cy="27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2" name="Freeform 25"/>
                  <p:cNvSpPr>
                    <a:spLocks/>
                  </p:cNvSpPr>
                  <p:nvPr/>
                </p:nvSpPr>
                <p:spPr bwMode="auto">
                  <a:xfrm>
                    <a:off x="4396" y="3844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2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2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3" name="Freeform 26"/>
                  <p:cNvSpPr>
                    <a:spLocks/>
                  </p:cNvSpPr>
                  <p:nvPr/>
                </p:nvSpPr>
                <p:spPr bwMode="auto">
                  <a:xfrm>
                    <a:off x="4396" y="3849"/>
                    <a:ext cx="10" cy="275"/>
                  </a:xfrm>
                  <a:custGeom>
                    <a:avLst/>
                    <a:gdLst>
                      <a:gd name="T0" fmla="*/ 1 w 92"/>
                      <a:gd name="T1" fmla="*/ 26 h 2754"/>
                      <a:gd name="T2" fmla="*/ 1 w 92"/>
                      <a:gd name="T3" fmla="*/ 27 h 2754"/>
                      <a:gd name="T4" fmla="*/ 1 w 92"/>
                      <a:gd name="T5" fmla="*/ 0 h 2754"/>
                      <a:gd name="T6" fmla="*/ 0 w 92"/>
                      <a:gd name="T7" fmla="*/ 0 h 2754"/>
                      <a:gd name="T8" fmla="*/ 0 w 92"/>
                      <a:gd name="T9" fmla="*/ 27 h 2754"/>
                      <a:gd name="T10" fmla="*/ 1 w 92"/>
                      <a:gd name="T11" fmla="*/ 27 h 2754"/>
                      <a:gd name="T12" fmla="*/ 0 w 92"/>
                      <a:gd name="T13" fmla="*/ 27 h 2754"/>
                      <a:gd name="T14" fmla="*/ 0 w 92"/>
                      <a:gd name="T15" fmla="*/ 27 h 2754"/>
                      <a:gd name="T16" fmla="*/ 1 w 92"/>
                      <a:gd name="T17" fmla="*/ 27 h 2754"/>
                      <a:gd name="T18" fmla="*/ 1 w 92"/>
                      <a:gd name="T19" fmla="*/ 26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2754"/>
                      <a:gd name="T32" fmla="*/ 92 w 92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2754">
                        <a:moveTo>
                          <a:pt x="46" y="2654"/>
                        </a:moveTo>
                        <a:lnTo>
                          <a:pt x="92" y="2704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2704"/>
                        </a:lnTo>
                        <a:lnTo>
                          <a:pt x="46" y="2754"/>
                        </a:lnTo>
                        <a:lnTo>
                          <a:pt x="0" y="2704"/>
                        </a:lnTo>
                        <a:lnTo>
                          <a:pt x="0" y="2754"/>
                        </a:lnTo>
                        <a:lnTo>
                          <a:pt x="46" y="2754"/>
                        </a:lnTo>
                        <a:lnTo>
                          <a:pt x="46" y="2654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4" name="Freeform 27"/>
                  <p:cNvSpPr>
                    <a:spLocks/>
                  </p:cNvSpPr>
                  <p:nvPr/>
                </p:nvSpPr>
                <p:spPr bwMode="auto">
                  <a:xfrm>
                    <a:off x="4401" y="4114"/>
                    <a:ext cx="141" cy="10"/>
                  </a:xfrm>
                  <a:custGeom>
                    <a:avLst/>
                    <a:gdLst>
                      <a:gd name="T0" fmla="*/ 15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6 w 1270"/>
                      <a:gd name="T11" fmla="*/ 1 h 100"/>
                      <a:gd name="T12" fmla="*/ 15 w 1270"/>
                      <a:gd name="T13" fmla="*/ 1 h 100"/>
                      <a:gd name="T14" fmla="*/ 16 w 1270"/>
                      <a:gd name="T15" fmla="*/ 1 h 100"/>
                      <a:gd name="T16" fmla="*/ 16 w 1270"/>
                      <a:gd name="T17" fmla="*/ 1 h 100"/>
                      <a:gd name="T18" fmla="*/ 15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179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270" y="50"/>
                        </a:lnTo>
                        <a:lnTo>
                          <a:pt x="1225" y="100"/>
                        </a:lnTo>
                        <a:lnTo>
                          <a:pt x="1270" y="100"/>
                        </a:lnTo>
                        <a:lnTo>
                          <a:pt x="1270" y="50"/>
                        </a:lnTo>
                        <a:lnTo>
                          <a:pt x="1179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5" name="Freeform 28"/>
                  <p:cNvSpPr>
                    <a:spLocks/>
                  </p:cNvSpPr>
                  <p:nvPr/>
                </p:nvSpPr>
                <p:spPr bwMode="auto">
                  <a:xfrm>
                    <a:off x="4532" y="3844"/>
                    <a:ext cx="10" cy="275"/>
                  </a:xfrm>
                  <a:custGeom>
                    <a:avLst/>
                    <a:gdLst>
                      <a:gd name="T0" fmla="*/ 1 w 91"/>
                      <a:gd name="T1" fmla="*/ 1 h 2754"/>
                      <a:gd name="T2" fmla="*/ 0 w 91"/>
                      <a:gd name="T3" fmla="*/ 0 h 2754"/>
                      <a:gd name="T4" fmla="*/ 0 w 91"/>
                      <a:gd name="T5" fmla="*/ 27 h 2754"/>
                      <a:gd name="T6" fmla="*/ 1 w 91"/>
                      <a:gd name="T7" fmla="*/ 27 h 2754"/>
                      <a:gd name="T8" fmla="*/ 1 w 91"/>
                      <a:gd name="T9" fmla="*/ 0 h 2754"/>
                      <a:gd name="T10" fmla="*/ 1 w 91"/>
                      <a:gd name="T11" fmla="*/ 0 h 2754"/>
                      <a:gd name="T12" fmla="*/ 1 w 91"/>
                      <a:gd name="T13" fmla="*/ 0 h 2754"/>
                      <a:gd name="T14" fmla="*/ 1 w 91"/>
                      <a:gd name="T15" fmla="*/ 0 h 2754"/>
                      <a:gd name="T16" fmla="*/ 1 w 91"/>
                      <a:gd name="T17" fmla="*/ 0 h 2754"/>
                      <a:gd name="T18" fmla="*/ 1 w 91"/>
                      <a:gd name="T19" fmla="*/ 1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2754"/>
                      <a:gd name="T32" fmla="*/ 91 w 91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2754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2754"/>
                        </a:lnTo>
                        <a:lnTo>
                          <a:pt x="91" y="2754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6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37" y="4029"/>
                    <a:ext cx="136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7" name="Freeform 30"/>
                  <p:cNvSpPr>
                    <a:spLocks/>
                  </p:cNvSpPr>
                  <p:nvPr/>
                </p:nvSpPr>
                <p:spPr bwMode="auto">
                  <a:xfrm>
                    <a:off x="4537" y="4024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8" name="Freeform 31"/>
                  <p:cNvSpPr>
                    <a:spLocks/>
                  </p:cNvSpPr>
                  <p:nvPr/>
                </p:nvSpPr>
                <p:spPr bwMode="auto">
                  <a:xfrm>
                    <a:off x="4668" y="4029"/>
                    <a:ext cx="10" cy="95"/>
                  </a:xfrm>
                  <a:custGeom>
                    <a:avLst/>
                    <a:gdLst>
                      <a:gd name="T0" fmla="*/ 1 w 90"/>
                      <a:gd name="T1" fmla="*/ 9 h 952"/>
                      <a:gd name="T2" fmla="*/ 1 w 90"/>
                      <a:gd name="T3" fmla="*/ 9 h 952"/>
                      <a:gd name="T4" fmla="*/ 1 w 90"/>
                      <a:gd name="T5" fmla="*/ 0 h 952"/>
                      <a:gd name="T6" fmla="*/ 0 w 90"/>
                      <a:gd name="T7" fmla="*/ 0 h 952"/>
                      <a:gd name="T8" fmla="*/ 0 w 90"/>
                      <a:gd name="T9" fmla="*/ 9 h 952"/>
                      <a:gd name="T10" fmla="*/ 1 w 90"/>
                      <a:gd name="T11" fmla="*/ 8 h 952"/>
                      <a:gd name="T12" fmla="*/ 1 w 90"/>
                      <a:gd name="T13" fmla="*/ 9 h 952"/>
                      <a:gd name="T14" fmla="*/ 1 w 90"/>
                      <a:gd name="T15" fmla="*/ 9 h 952"/>
                      <a:gd name="T16" fmla="*/ 1 w 90"/>
                      <a:gd name="T17" fmla="*/ 9 h 952"/>
                      <a:gd name="T18" fmla="*/ 1 w 90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952"/>
                      <a:gd name="T32" fmla="*/ 90 w 90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952">
                        <a:moveTo>
                          <a:pt x="45" y="952"/>
                        </a:moveTo>
                        <a:lnTo>
                          <a:pt x="90" y="90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5" y="852"/>
                        </a:lnTo>
                        <a:lnTo>
                          <a:pt x="45" y="952"/>
                        </a:lnTo>
                        <a:lnTo>
                          <a:pt x="90" y="952"/>
                        </a:lnTo>
                        <a:lnTo>
                          <a:pt x="90" y="902"/>
                        </a:lnTo>
                        <a:lnTo>
                          <a:pt x="45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9" name="Freeform 32"/>
                  <p:cNvSpPr>
                    <a:spLocks/>
                  </p:cNvSpPr>
                  <p:nvPr/>
                </p:nvSpPr>
                <p:spPr bwMode="auto">
                  <a:xfrm>
                    <a:off x="4532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0" name="Freeform 33"/>
                  <p:cNvSpPr>
                    <a:spLocks/>
                  </p:cNvSpPr>
                  <p:nvPr/>
                </p:nvSpPr>
                <p:spPr bwMode="auto">
                  <a:xfrm>
                    <a:off x="4532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1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673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2" name="Freeform 35"/>
                  <p:cNvSpPr>
                    <a:spLocks/>
                  </p:cNvSpPr>
                  <p:nvPr/>
                </p:nvSpPr>
                <p:spPr bwMode="auto">
                  <a:xfrm>
                    <a:off x="4673" y="397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3" name="Freeform 36"/>
                  <p:cNvSpPr>
                    <a:spLocks/>
                  </p:cNvSpPr>
                  <p:nvPr/>
                </p:nvSpPr>
                <p:spPr bwMode="auto">
                  <a:xfrm>
                    <a:off x="4804" y="3984"/>
                    <a:ext cx="10" cy="140"/>
                  </a:xfrm>
                  <a:custGeom>
                    <a:avLst/>
                    <a:gdLst>
                      <a:gd name="T0" fmla="*/ 1 w 91"/>
                      <a:gd name="T1" fmla="*/ 14 h 1402"/>
                      <a:gd name="T2" fmla="*/ 1 w 91"/>
                      <a:gd name="T3" fmla="*/ 13 h 1402"/>
                      <a:gd name="T4" fmla="*/ 1 w 91"/>
                      <a:gd name="T5" fmla="*/ 0 h 1402"/>
                      <a:gd name="T6" fmla="*/ 0 w 91"/>
                      <a:gd name="T7" fmla="*/ 0 h 1402"/>
                      <a:gd name="T8" fmla="*/ 0 w 91"/>
                      <a:gd name="T9" fmla="*/ 13 h 1402"/>
                      <a:gd name="T10" fmla="*/ 1 w 91"/>
                      <a:gd name="T11" fmla="*/ 13 h 1402"/>
                      <a:gd name="T12" fmla="*/ 1 w 91"/>
                      <a:gd name="T13" fmla="*/ 14 h 1402"/>
                      <a:gd name="T14" fmla="*/ 1 w 91"/>
                      <a:gd name="T15" fmla="*/ 14 h 1402"/>
                      <a:gd name="T16" fmla="*/ 1 w 91"/>
                      <a:gd name="T17" fmla="*/ 13 h 1402"/>
                      <a:gd name="T18" fmla="*/ 1 w 91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5" y="1402"/>
                        </a:moveTo>
                        <a:lnTo>
                          <a:pt x="91" y="135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1" y="1402"/>
                        </a:lnTo>
                        <a:lnTo>
                          <a:pt x="91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4" name="Freeform 37"/>
                  <p:cNvSpPr>
                    <a:spLocks/>
                  </p:cNvSpPr>
                  <p:nvPr/>
                </p:nvSpPr>
                <p:spPr bwMode="auto">
                  <a:xfrm>
                    <a:off x="4668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5" name="Freeform 38"/>
                  <p:cNvSpPr>
                    <a:spLocks/>
                  </p:cNvSpPr>
                  <p:nvPr/>
                </p:nvSpPr>
                <p:spPr bwMode="auto">
                  <a:xfrm>
                    <a:off x="4668" y="3979"/>
                    <a:ext cx="10" cy="140"/>
                  </a:xfrm>
                  <a:custGeom>
                    <a:avLst/>
                    <a:gdLst>
                      <a:gd name="T0" fmla="*/ 1 w 90"/>
                      <a:gd name="T1" fmla="*/ 0 h 1402"/>
                      <a:gd name="T2" fmla="*/ 0 w 90"/>
                      <a:gd name="T3" fmla="*/ 0 h 1402"/>
                      <a:gd name="T4" fmla="*/ 0 w 90"/>
                      <a:gd name="T5" fmla="*/ 14 h 1402"/>
                      <a:gd name="T6" fmla="*/ 1 w 90"/>
                      <a:gd name="T7" fmla="*/ 14 h 1402"/>
                      <a:gd name="T8" fmla="*/ 1 w 90"/>
                      <a:gd name="T9" fmla="*/ 0 h 1402"/>
                      <a:gd name="T10" fmla="*/ 1 w 90"/>
                      <a:gd name="T11" fmla="*/ 1 h 1402"/>
                      <a:gd name="T12" fmla="*/ 1 w 90"/>
                      <a:gd name="T13" fmla="*/ 0 h 1402"/>
                      <a:gd name="T14" fmla="*/ 0 w 90"/>
                      <a:gd name="T15" fmla="*/ 0 h 1402"/>
                      <a:gd name="T16" fmla="*/ 0 w 90"/>
                      <a:gd name="T17" fmla="*/ 0 h 1402"/>
                      <a:gd name="T18" fmla="*/ 1 w 90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0" y="1402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6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809" y="4074"/>
                    <a:ext cx="136" cy="4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7" name="Freeform 40"/>
                  <p:cNvSpPr>
                    <a:spLocks/>
                  </p:cNvSpPr>
                  <p:nvPr/>
                </p:nvSpPr>
                <p:spPr bwMode="auto">
                  <a:xfrm>
                    <a:off x="4804" y="4069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1" y="50"/>
                        </a:moveTo>
                        <a:lnTo>
                          <a:pt x="45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5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8" name="Freeform 41"/>
                  <p:cNvSpPr>
                    <a:spLocks/>
                  </p:cNvSpPr>
                  <p:nvPr/>
                </p:nvSpPr>
                <p:spPr bwMode="auto">
                  <a:xfrm>
                    <a:off x="4804" y="4074"/>
                    <a:ext cx="10" cy="50"/>
                  </a:xfrm>
                  <a:custGeom>
                    <a:avLst/>
                    <a:gdLst>
                      <a:gd name="T0" fmla="*/ 1 w 91"/>
                      <a:gd name="T1" fmla="*/ 4 h 501"/>
                      <a:gd name="T2" fmla="*/ 1 w 91"/>
                      <a:gd name="T3" fmla="*/ 4 h 501"/>
                      <a:gd name="T4" fmla="*/ 1 w 91"/>
                      <a:gd name="T5" fmla="*/ 0 h 501"/>
                      <a:gd name="T6" fmla="*/ 0 w 91"/>
                      <a:gd name="T7" fmla="*/ 0 h 501"/>
                      <a:gd name="T8" fmla="*/ 0 w 91"/>
                      <a:gd name="T9" fmla="*/ 4 h 501"/>
                      <a:gd name="T10" fmla="*/ 1 w 91"/>
                      <a:gd name="T11" fmla="*/ 5 h 501"/>
                      <a:gd name="T12" fmla="*/ 0 w 91"/>
                      <a:gd name="T13" fmla="*/ 4 h 501"/>
                      <a:gd name="T14" fmla="*/ 0 w 91"/>
                      <a:gd name="T15" fmla="*/ 5 h 501"/>
                      <a:gd name="T16" fmla="*/ 1 w 91"/>
                      <a:gd name="T17" fmla="*/ 5 h 501"/>
                      <a:gd name="T18" fmla="*/ 1 w 91"/>
                      <a:gd name="T19" fmla="*/ 4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5" y="401"/>
                        </a:moveTo>
                        <a:lnTo>
                          <a:pt x="91" y="45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451"/>
                        </a:lnTo>
                        <a:lnTo>
                          <a:pt x="45" y="501"/>
                        </a:lnTo>
                        <a:lnTo>
                          <a:pt x="0" y="451"/>
                        </a:lnTo>
                        <a:lnTo>
                          <a:pt x="0" y="501"/>
                        </a:lnTo>
                        <a:lnTo>
                          <a:pt x="45" y="501"/>
                        </a:lnTo>
                        <a:lnTo>
                          <a:pt x="45" y="40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9" name="Freeform 42"/>
                  <p:cNvSpPr>
                    <a:spLocks/>
                  </p:cNvSpPr>
                  <p:nvPr/>
                </p:nvSpPr>
                <p:spPr bwMode="auto">
                  <a:xfrm>
                    <a:off x="4809" y="4114"/>
                    <a:ext cx="141" cy="10"/>
                  </a:xfrm>
                  <a:custGeom>
                    <a:avLst/>
                    <a:gdLst>
                      <a:gd name="T0" fmla="*/ 15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6 w 1271"/>
                      <a:gd name="T11" fmla="*/ 1 h 100"/>
                      <a:gd name="T12" fmla="*/ 15 w 1271"/>
                      <a:gd name="T13" fmla="*/ 1 h 100"/>
                      <a:gd name="T14" fmla="*/ 16 w 1271"/>
                      <a:gd name="T15" fmla="*/ 1 h 100"/>
                      <a:gd name="T16" fmla="*/ 16 w 1271"/>
                      <a:gd name="T17" fmla="*/ 1 h 100"/>
                      <a:gd name="T18" fmla="*/ 15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180" y="50"/>
                        </a:moveTo>
                        <a:lnTo>
                          <a:pt x="1226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6" y="100"/>
                        </a:lnTo>
                        <a:lnTo>
                          <a:pt x="1271" y="50"/>
                        </a:lnTo>
                        <a:lnTo>
                          <a:pt x="1226" y="100"/>
                        </a:lnTo>
                        <a:lnTo>
                          <a:pt x="1271" y="100"/>
                        </a:lnTo>
                        <a:lnTo>
                          <a:pt x="1271" y="50"/>
                        </a:lnTo>
                        <a:lnTo>
                          <a:pt x="118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0" name="Freeform 43"/>
                  <p:cNvSpPr>
                    <a:spLocks/>
                  </p:cNvSpPr>
                  <p:nvPr/>
                </p:nvSpPr>
                <p:spPr bwMode="auto">
                  <a:xfrm>
                    <a:off x="4940" y="4069"/>
                    <a:ext cx="10" cy="50"/>
                  </a:xfrm>
                  <a:custGeom>
                    <a:avLst/>
                    <a:gdLst>
                      <a:gd name="T0" fmla="*/ 1 w 91"/>
                      <a:gd name="T1" fmla="*/ 1 h 501"/>
                      <a:gd name="T2" fmla="*/ 0 w 91"/>
                      <a:gd name="T3" fmla="*/ 0 h 501"/>
                      <a:gd name="T4" fmla="*/ 0 w 91"/>
                      <a:gd name="T5" fmla="*/ 5 h 501"/>
                      <a:gd name="T6" fmla="*/ 1 w 91"/>
                      <a:gd name="T7" fmla="*/ 5 h 501"/>
                      <a:gd name="T8" fmla="*/ 1 w 91"/>
                      <a:gd name="T9" fmla="*/ 0 h 501"/>
                      <a:gd name="T10" fmla="*/ 1 w 91"/>
                      <a:gd name="T11" fmla="*/ 0 h 501"/>
                      <a:gd name="T12" fmla="*/ 1 w 91"/>
                      <a:gd name="T13" fmla="*/ 0 h 501"/>
                      <a:gd name="T14" fmla="*/ 1 w 91"/>
                      <a:gd name="T15" fmla="*/ 0 h 501"/>
                      <a:gd name="T16" fmla="*/ 1 w 91"/>
                      <a:gd name="T17" fmla="*/ 0 h 501"/>
                      <a:gd name="T18" fmla="*/ 1 w 91"/>
                      <a:gd name="T19" fmla="*/ 1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501"/>
                        </a:lnTo>
                        <a:lnTo>
                          <a:pt x="91" y="501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945" y="4029"/>
                    <a:ext cx="137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2" name="Freeform 45"/>
                  <p:cNvSpPr>
                    <a:spLocks/>
                  </p:cNvSpPr>
                  <p:nvPr/>
                </p:nvSpPr>
                <p:spPr bwMode="auto">
                  <a:xfrm>
                    <a:off x="4945" y="4024"/>
                    <a:ext cx="142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3" name="Freeform 46"/>
                  <p:cNvSpPr>
                    <a:spLocks/>
                  </p:cNvSpPr>
                  <p:nvPr/>
                </p:nvSpPr>
                <p:spPr bwMode="auto">
                  <a:xfrm>
                    <a:off x="5076" y="4029"/>
                    <a:ext cx="11" cy="95"/>
                  </a:xfrm>
                  <a:custGeom>
                    <a:avLst/>
                    <a:gdLst>
                      <a:gd name="T0" fmla="*/ 1 w 91"/>
                      <a:gd name="T1" fmla="*/ 9 h 952"/>
                      <a:gd name="T2" fmla="*/ 1 w 91"/>
                      <a:gd name="T3" fmla="*/ 9 h 952"/>
                      <a:gd name="T4" fmla="*/ 1 w 91"/>
                      <a:gd name="T5" fmla="*/ 0 h 952"/>
                      <a:gd name="T6" fmla="*/ 0 w 91"/>
                      <a:gd name="T7" fmla="*/ 0 h 952"/>
                      <a:gd name="T8" fmla="*/ 0 w 91"/>
                      <a:gd name="T9" fmla="*/ 9 h 952"/>
                      <a:gd name="T10" fmla="*/ 1 w 91"/>
                      <a:gd name="T11" fmla="*/ 8 h 952"/>
                      <a:gd name="T12" fmla="*/ 1 w 91"/>
                      <a:gd name="T13" fmla="*/ 9 h 952"/>
                      <a:gd name="T14" fmla="*/ 1 w 91"/>
                      <a:gd name="T15" fmla="*/ 9 h 952"/>
                      <a:gd name="T16" fmla="*/ 1 w 91"/>
                      <a:gd name="T17" fmla="*/ 9 h 952"/>
                      <a:gd name="T18" fmla="*/ 1 w 91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952"/>
                        </a:moveTo>
                        <a:lnTo>
                          <a:pt x="91" y="90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6" y="852"/>
                        </a:lnTo>
                        <a:lnTo>
                          <a:pt x="46" y="952"/>
                        </a:lnTo>
                        <a:lnTo>
                          <a:pt x="91" y="952"/>
                        </a:lnTo>
                        <a:lnTo>
                          <a:pt x="91" y="902"/>
                        </a:lnTo>
                        <a:lnTo>
                          <a:pt x="46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4" name="Freeform 47"/>
                  <p:cNvSpPr>
                    <a:spLocks/>
                  </p:cNvSpPr>
                  <p:nvPr/>
                </p:nvSpPr>
                <p:spPr bwMode="auto">
                  <a:xfrm>
                    <a:off x="4940" y="4114"/>
                    <a:ext cx="142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5" name="Freeform 48"/>
                  <p:cNvSpPr>
                    <a:spLocks/>
                  </p:cNvSpPr>
                  <p:nvPr/>
                </p:nvSpPr>
                <p:spPr bwMode="auto">
                  <a:xfrm>
                    <a:off x="4940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6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4160"/>
                    <a:ext cx="52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0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7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5036" y="4145"/>
                    <a:ext cx="53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2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8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5104" y="4133"/>
                    <a:ext cx="51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Symbol" pitchFamily="18" charset="2"/>
                        <a:cs typeface="Arial" pitchFamily="34" charset="0"/>
                      </a:rPr>
                      <a:t>p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9" name="Freeform 52"/>
                  <p:cNvSpPr>
                    <a:spLocks/>
                  </p:cNvSpPr>
                  <p:nvPr/>
                </p:nvSpPr>
                <p:spPr bwMode="auto">
                  <a:xfrm>
                    <a:off x="4329" y="4153"/>
                    <a:ext cx="53" cy="47"/>
                  </a:xfrm>
                  <a:custGeom>
                    <a:avLst/>
                    <a:gdLst>
                      <a:gd name="T0" fmla="*/ 6 w 474"/>
                      <a:gd name="T1" fmla="*/ 5 h 476"/>
                      <a:gd name="T2" fmla="*/ 3 w 474"/>
                      <a:gd name="T3" fmla="*/ 0 h 476"/>
                      <a:gd name="T4" fmla="*/ 0 w 474"/>
                      <a:gd name="T5" fmla="*/ 5 h 476"/>
                      <a:gd name="T6" fmla="*/ 6 w 474"/>
                      <a:gd name="T7" fmla="*/ 5 h 476"/>
                      <a:gd name="T8" fmla="*/ 3 w 474"/>
                      <a:gd name="T9" fmla="*/ 0 h 476"/>
                      <a:gd name="T10" fmla="*/ 6 w 474"/>
                      <a:gd name="T11" fmla="*/ 5 h 47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74"/>
                      <a:gd name="T19" fmla="*/ 0 h 476"/>
                      <a:gd name="T20" fmla="*/ 474 w 474"/>
                      <a:gd name="T21" fmla="*/ 476 h 47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74" h="476">
                        <a:moveTo>
                          <a:pt x="474" y="476"/>
                        </a:moveTo>
                        <a:lnTo>
                          <a:pt x="238" y="0"/>
                        </a:lnTo>
                        <a:lnTo>
                          <a:pt x="0" y="476"/>
                        </a:lnTo>
                        <a:lnTo>
                          <a:pt x="474" y="476"/>
                        </a:lnTo>
                        <a:lnTo>
                          <a:pt x="238" y="0"/>
                        </a:lnTo>
                        <a:lnTo>
                          <a:pt x="474" y="47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38966" name="AutoShape 54"/>
                <p:cNvSpPr>
                  <a:spLocks noChangeArrowheads="1"/>
                </p:cNvSpPr>
                <p:nvPr/>
              </p:nvSpPr>
              <p:spPr bwMode="auto">
                <a:xfrm>
                  <a:off x="2725" y="3063"/>
                  <a:ext cx="539" cy="540"/>
                </a:xfrm>
                <a:prstGeom prst="rightArrow">
                  <a:avLst>
                    <a:gd name="adj1" fmla="val 50000"/>
                    <a:gd name="adj2" fmla="val 25000"/>
                  </a:avLst>
                </a:prstGeom>
                <a:solidFill>
                  <a:srgbClr val="FF9900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38962" name="Rectangle 55"/>
            <p:cNvSpPr>
              <a:spLocks noChangeArrowheads="1"/>
            </p:cNvSpPr>
            <p:nvPr/>
          </p:nvSpPr>
          <p:spPr bwMode="auto">
            <a:xfrm>
              <a:off x="3571" y="3975"/>
              <a:ext cx="221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6629400" y="2819400"/>
            <a:ext cx="1219200" cy="762000"/>
            <a:chOff x="6324600" y="4953000"/>
            <a:chExt cx="1219200" cy="762000"/>
          </a:xfrm>
        </p:grpSpPr>
        <p:cxnSp>
          <p:nvCxnSpPr>
            <p:cNvPr id="38952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3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4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5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6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7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8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9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38960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2863" y="4648200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4724400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67" name="Group 6"/>
          <p:cNvGraphicFramePr>
            <a:graphicFrameLocks noGrp="1"/>
          </p:cNvGraphicFramePr>
          <p:nvPr/>
        </p:nvGraphicFramePr>
        <p:xfrm>
          <a:off x="1312863" y="4670425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/>
                <a:gridCol w="454025"/>
                <a:gridCol w="452438"/>
                <a:gridCol w="452437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3352800" y="5257800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2667000" y="4648200"/>
            <a:ext cx="457200" cy="4572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8949" name="Rectangle 69"/>
          <p:cNvSpPr>
            <a:spLocks noChangeArrowheads="1"/>
          </p:cNvSpPr>
          <p:nvPr/>
        </p:nvSpPr>
        <p:spPr bwMode="auto">
          <a:xfrm>
            <a:off x="6477000" y="2743200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654100" y="4724400"/>
            <a:ext cx="441900" cy="464776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400800" y="4648200"/>
            <a:ext cx="26670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Why </a:t>
            </a:r>
            <a:r>
              <a:rPr lang="en-US" sz="2400" i="1" dirty="0" err="1">
                <a:solidFill>
                  <a:srgbClr val="000000"/>
                </a:solidFill>
                <a:latin typeface="Arial" pitchFamily="34" charset="0"/>
              </a:rPr>
              <a:t>subpatches</a:t>
            </a: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?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Why does SIFT have some illumination invariance?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65D2F-1DA4-4091-8D21-FC13D048391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69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69" grpId="1" animBg="1"/>
      <p:bldP spid="71" grpId="0" animBg="1"/>
      <p:bldP spid="71" grpId="1" animBg="1"/>
      <p:bldP spid="7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5" name="Footer Placeholder 4"/>
          <p:cNvSpPr txBox="1">
            <a:spLocks noGrp="1"/>
          </p:cNvSpPr>
          <p:nvPr/>
        </p:nvSpPr>
        <p:spPr bwMode="auto">
          <a:xfrm>
            <a:off x="3124200" y="450534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CSE 576: Computer Vision</a:t>
            </a:r>
          </a:p>
        </p:txBody>
      </p:sp>
      <p:pic>
        <p:nvPicPr>
          <p:cNvPr id="786436" name="Picture 2" descr="matierb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457346"/>
            <a:ext cx="49625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643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"/>
            <a:ext cx="8110539" cy="990600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Making descriptor rotation invariant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786438" name="Picture 5" descr="matierbf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9100" y="2741634"/>
            <a:ext cx="1982788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6439" name="Line 6"/>
          <p:cNvSpPr>
            <a:spLocks noChangeShapeType="1"/>
          </p:cNvSpPr>
          <p:nvPr/>
        </p:nvSpPr>
        <p:spPr bwMode="auto">
          <a:xfrm>
            <a:off x="7691437" y="2772500"/>
            <a:ext cx="4763" cy="1956684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6440" name="Line 7"/>
          <p:cNvSpPr>
            <a:spLocks noChangeShapeType="1"/>
          </p:cNvSpPr>
          <p:nvPr/>
        </p:nvSpPr>
        <p:spPr bwMode="auto">
          <a:xfrm>
            <a:off x="4343400" y="2201884"/>
            <a:ext cx="596900" cy="12382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6944143" y="6568834"/>
            <a:ext cx="222849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dirty="0" smtClean="0">
                <a:solidFill>
                  <a:srgbClr val="000000"/>
                </a:solidFill>
              </a:rPr>
              <a:t>Image from Matthew Brown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492" y="5035572"/>
            <a:ext cx="87344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Rotate patch according to its dominant gradient orientation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This puts the patches into a canonical orientation.</a:t>
            </a:r>
            <a:endParaRPr lang="ru-RU" sz="28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661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en-US" sz="2000" dirty="0" smtClean="0"/>
              <a:t>Extraordinarily robust matching technique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Can handle changes in viewpoint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600" dirty="0" smtClean="0"/>
              <a:t>Up to about 60 degree out of plane rotation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Can handle significant changes in illumination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600" dirty="0" smtClean="0"/>
              <a:t>Sometimes even day vs. night (below)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Fast and efficient—can run in real time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Lots of code available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100" dirty="0" smtClean="0"/>
              <a:t>http://people.csail.mit.edu/albert/ladypack/wiki/index.php/Known_implementations_of_SIFT</a:t>
            </a:r>
          </a:p>
        </p:txBody>
      </p:sp>
      <p:pic>
        <p:nvPicPr>
          <p:cNvPr id="4096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70" y="3830643"/>
            <a:ext cx="3505248" cy="262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6234" y="3835593"/>
            <a:ext cx="3496584" cy="262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6" name="TextBox 7"/>
          <p:cNvSpPr txBox="1">
            <a:spLocks noChangeArrowheads="1"/>
          </p:cNvSpPr>
          <p:nvPr/>
        </p:nvSpPr>
        <p:spPr bwMode="auto">
          <a:xfrm>
            <a:off x="8208914" y="6629400"/>
            <a:ext cx="154468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Steve Seitz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839200" cy="990600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SIFT descriptor [Lowe 2004] </a:t>
            </a:r>
          </a:p>
        </p:txBody>
      </p:sp>
      <p:sp>
        <p:nvSpPr>
          <p:cNvPr id="8" name="Slide Number Placeholder 7"/>
          <p:cNvSpPr txBox="1">
            <a:spLocks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6F863D-7495-4D91-B9D1-5E017028CEC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57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bldLvl="4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1300" y="5910263"/>
            <a:ext cx="36195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NASA Mars Rover images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F863D-7495-4D91-B9D1-5E017028CEC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8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81300" y="5910263"/>
            <a:ext cx="36195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NASA Mars Rover images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with SIFT feature matches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Figure by Noah Snavely</a:t>
            </a:r>
          </a:p>
        </p:txBody>
      </p:sp>
      <p:sp>
        <p:nvSpPr>
          <p:cNvPr id="92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sz="240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F863D-7495-4D91-B9D1-5E017028CEC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2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SIFT </a:t>
            </a:r>
            <a:r>
              <a:rPr lang="en-US" dirty="0" smtClean="0">
                <a:latin typeface="Arial" pitchFamily="34" charset="0"/>
              </a:rPr>
              <a:t>descriptor properties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4833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4343400" cy="4525963"/>
          </a:xfrm>
        </p:spPr>
        <p:txBody>
          <a:bodyPr/>
          <a:lstStyle/>
          <a:p>
            <a:r>
              <a:rPr lang="en-US" sz="2400" dirty="0">
                <a:latin typeface="Arial" pitchFamily="34" charset="0"/>
              </a:rPr>
              <a:t>Invariant to</a:t>
            </a:r>
          </a:p>
          <a:p>
            <a:pPr lvl="1"/>
            <a:r>
              <a:rPr lang="en-US" sz="2400" dirty="0">
                <a:latin typeface="Arial" pitchFamily="34" charset="0"/>
              </a:rPr>
              <a:t>Scale </a:t>
            </a:r>
          </a:p>
          <a:p>
            <a:pPr lvl="1"/>
            <a:r>
              <a:rPr lang="en-US" sz="2400" dirty="0" smtClean="0">
                <a:latin typeface="Arial" pitchFamily="34" charset="0"/>
              </a:rPr>
              <a:t>Rotation</a:t>
            </a:r>
          </a:p>
          <a:p>
            <a:pPr lvl="1"/>
            <a:endParaRPr lang="en-US" sz="2400" dirty="0">
              <a:latin typeface="Arial" pitchFamily="34" charset="0"/>
            </a:endParaRPr>
          </a:p>
          <a:p>
            <a:r>
              <a:rPr lang="en-US" sz="2400" dirty="0">
                <a:latin typeface="Arial" pitchFamily="34" charset="0"/>
              </a:rPr>
              <a:t>Partially invariant to</a:t>
            </a:r>
          </a:p>
          <a:p>
            <a:pPr lvl="1"/>
            <a:r>
              <a:rPr lang="en-US" sz="2400" dirty="0">
                <a:latin typeface="Arial" pitchFamily="34" charset="0"/>
              </a:rPr>
              <a:t>Illumination changes</a:t>
            </a:r>
          </a:p>
          <a:p>
            <a:pPr lvl="1"/>
            <a:r>
              <a:rPr lang="en-US" sz="2400" dirty="0">
                <a:latin typeface="Arial" pitchFamily="34" charset="0"/>
              </a:rPr>
              <a:t>Camera viewpoint</a:t>
            </a:r>
          </a:p>
          <a:p>
            <a:pPr lvl="1"/>
            <a:r>
              <a:rPr lang="en-US" sz="2400" dirty="0">
                <a:latin typeface="Arial" pitchFamily="34" charset="0"/>
              </a:rPr>
              <a:t>Occlusion, clutter</a:t>
            </a:r>
          </a:p>
          <a:p>
            <a:endParaRPr lang="en-US" sz="2400" dirty="0">
              <a:latin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24A8C1-EAEB-4DFC-B008-6619B99B621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32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1" grpId="0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Detection: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Description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:Extract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Matching: </a:t>
            </a:r>
            <a:r>
              <a:rPr lang="en-US" sz="2400" dirty="0" smtClean="0"/>
              <a:t>Determine correspondence between descriptors in two views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11" name="TextBox 10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2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Matching local features</a:t>
            </a:r>
          </a:p>
        </p:txBody>
      </p:sp>
      <p:pic>
        <p:nvPicPr>
          <p:cNvPr id="47107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47108" name="Picture 4" descr="building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65D2F-1DA4-4091-8D21-FC13D048391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/>
          </p:cNvSpPr>
          <p:nvPr/>
        </p:nvSpPr>
        <p:spPr bwMode="auto">
          <a:xfrm>
            <a:off x="2781300" y="5910263"/>
            <a:ext cx="36322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NASA Mars Rover images</a:t>
            </a:r>
          </a:p>
          <a:p>
            <a:pPr marL="39688" algn="ctr"/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with SIFT feature matches</a:t>
            </a:r>
            <a:b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</a:b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Figure by Noah </a:t>
            </a:r>
            <a:r>
              <a:rPr lang="en-US" sz="1600" dirty="0" err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Snavely</a:t>
            </a:r>
            <a:endParaRPr lang="en-US" sz="16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ln/>
        </p:spPr>
        <p:txBody>
          <a:bodyPr rIns="132080"/>
          <a:lstStyle/>
          <a:p>
            <a:r>
              <a:rPr lang="en-US" sz="4000" dirty="0"/>
              <a:t>Answer below </a:t>
            </a:r>
            <a:r>
              <a:rPr lang="en-US" sz="2400" dirty="0"/>
              <a:t>(look for tiny colored squares…)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4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mtClean="0"/>
              <a:t>Matching local features</a:t>
            </a:r>
          </a:p>
        </p:txBody>
      </p:sp>
      <p:pic>
        <p:nvPicPr>
          <p:cNvPr id="48131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48132" name="Picture 4" descr="building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5" descr="building2_siftpatches.jpg"/>
          <p:cNvPicPr>
            <a:picLocks noChangeAspect="1"/>
          </p:cNvPicPr>
          <p:nvPr/>
        </p:nvPicPr>
        <p:blipFill>
          <a:blip r:embed="rId4" cstate="print"/>
          <a:srcRect l="9975" t="5734" r="10223" b="8244"/>
          <a:stretch>
            <a:fillRect/>
          </a:stretch>
        </p:blipFill>
        <p:spPr bwMode="auto">
          <a:xfrm>
            <a:off x="4800600" y="1344613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6" descr="building1_siftpatches.jpg"/>
          <p:cNvPicPr>
            <a:picLocks noChangeAspect="1"/>
          </p:cNvPicPr>
          <p:nvPr/>
        </p:nvPicPr>
        <p:blipFill>
          <a:blip r:embed="rId5" cstate="print"/>
          <a:srcRect l="9975" t="3943" r="10223" b="8601"/>
          <a:stretch>
            <a:fillRect/>
          </a:stretch>
        </p:blipFill>
        <p:spPr bwMode="auto">
          <a:xfrm>
            <a:off x="457200" y="1325563"/>
            <a:ext cx="403860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 rot="-297055">
            <a:off x="2305050" y="2527300"/>
            <a:ext cx="377825" cy="449263"/>
          </a:xfrm>
          <a:prstGeom prst="rect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V="1">
            <a:off x="2971800" y="2087563"/>
            <a:ext cx="2743200" cy="5334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2971800" y="2620963"/>
            <a:ext cx="2895600" cy="3048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>
            <a:off x="2971800" y="2620963"/>
            <a:ext cx="2971800" cy="9906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733800" y="1684338"/>
            <a:ext cx="914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85800" y="4754563"/>
            <a:ext cx="8001000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To generate </a:t>
            </a:r>
            <a:r>
              <a:rPr lang="en-US" sz="2400" b="1" dirty="0">
                <a:solidFill>
                  <a:srgbClr val="000000"/>
                </a:solidFill>
                <a:latin typeface="Arial" pitchFamily="34" charset="0"/>
              </a:rPr>
              <a:t>candidate matches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, find patches that have the most similar appearance (e.g., lowest SSD)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Simplest approach: compare them all, take the closest (or closest </a:t>
            </a:r>
            <a:r>
              <a:rPr lang="en-US" sz="2400" dirty="0" err="1">
                <a:solidFill>
                  <a:srgbClr val="000000"/>
                </a:solidFill>
                <a:latin typeface="Arial" pitchFamily="34" charset="0"/>
              </a:rPr>
              <a:t>k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, or within a </a:t>
            </a:r>
            <a:r>
              <a:rPr lang="en-US" sz="2400" dirty="0" err="1">
                <a:solidFill>
                  <a:srgbClr val="000000"/>
                </a:solidFill>
                <a:latin typeface="Arial" pitchFamily="34" charset="0"/>
              </a:rPr>
              <a:t>thresholded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 distance)</a:t>
            </a:r>
          </a:p>
        </p:txBody>
      </p:sp>
      <p:sp>
        <p:nvSpPr>
          <p:cNvPr id="48141" name="TextBox 22"/>
          <p:cNvSpPr txBox="1">
            <a:spLocks noChangeArrowheads="1"/>
          </p:cNvSpPr>
          <p:nvPr/>
        </p:nvSpPr>
        <p:spPr bwMode="auto">
          <a:xfrm>
            <a:off x="1981200" y="4384675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1</a:t>
            </a:r>
          </a:p>
        </p:txBody>
      </p:sp>
      <p:sp>
        <p:nvSpPr>
          <p:cNvPr id="48142" name="TextBox 23"/>
          <p:cNvSpPr txBox="1">
            <a:spLocks noChangeArrowheads="1"/>
          </p:cNvSpPr>
          <p:nvPr/>
        </p:nvSpPr>
        <p:spPr bwMode="auto">
          <a:xfrm>
            <a:off x="6400800" y="4373563"/>
            <a:ext cx="152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65D2F-1DA4-4091-8D21-FC13D048391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4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2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mtClean="0"/>
              <a:t>Ambiguous matches</a:t>
            </a:r>
          </a:p>
        </p:txBody>
      </p:sp>
      <p:pic>
        <p:nvPicPr>
          <p:cNvPr id="50179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50180" name="Picture 4" descr="building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 descr="building2_siftpatches.jpg"/>
          <p:cNvPicPr>
            <a:picLocks noChangeAspect="1"/>
          </p:cNvPicPr>
          <p:nvPr/>
        </p:nvPicPr>
        <p:blipFill>
          <a:blip r:embed="rId5" cstate="print"/>
          <a:srcRect l="9975" t="5734" r="10223" b="8244"/>
          <a:stretch>
            <a:fillRect/>
          </a:stretch>
        </p:blipFill>
        <p:spPr bwMode="auto">
          <a:xfrm>
            <a:off x="4800600" y="1344613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 descr="building1_siftpatches.jpg"/>
          <p:cNvPicPr>
            <a:picLocks noChangeAspect="1"/>
          </p:cNvPicPr>
          <p:nvPr/>
        </p:nvPicPr>
        <p:blipFill>
          <a:blip r:embed="rId6" cstate="print"/>
          <a:srcRect l="9975" t="3943" r="10223" b="8601"/>
          <a:stretch>
            <a:fillRect/>
          </a:stretch>
        </p:blipFill>
        <p:spPr bwMode="auto">
          <a:xfrm>
            <a:off x="457200" y="1325563"/>
            <a:ext cx="403860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 rot="-297055">
            <a:off x="2346325" y="3222625"/>
            <a:ext cx="377825" cy="449263"/>
          </a:xfrm>
          <a:prstGeom prst="rect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85800" y="4754563"/>
            <a:ext cx="8001000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To 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add robustness to matching, can consider </a:t>
            </a:r>
            <a:r>
              <a:rPr lang="en-US" sz="2400" b="1" dirty="0" smtClean="0">
                <a:solidFill>
                  <a:srgbClr val="000000"/>
                </a:solidFill>
                <a:latin typeface="Arial" pitchFamily="34" charset="0"/>
              </a:rPr>
              <a:t>ratio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distance to best match  / distance to second best match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If 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low, 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first match looks good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If high, could be ambiguous match.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0185" name="TextBox 22"/>
          <p:cNvSpPr txBox="1">
            <a:spLocks noChangeArrowheads="1"/>
          </p:cNvSpPr>
          <p:nvPr/>
        </p:nvSpPr>
        <p:spPr bwMode="auto">
          <a:xfrm>
            <a:off x="1981200" y="4384675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1</a:t>
            </a:r>
          </a:p>
        </p:txBody>
      </p:sp>
      <p:sp>
        <p:nvSpPr>
          <p:cNvPr id="50186" name="TextBox 23"/>
          <p:cNvSpPr txBox="1">
            <a:spLocks noChangeArrowheads="1"/>
          </p:cNvSpPr>
          <p:nvPr/>
        </p:nvSpPr>
        <p:spPr bwMode="auto">
          <a:xfrm>
            <a:off x="6400800" y="4373563"/>
            <a:ext cx="152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2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4864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9436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4008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858000" y="3001963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72400" y="65502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65D2F-1DA4-4091-8D21-FC13D048391E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5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build="p" bldLvl="3"/>
      <p:bldP spid="12" grpId="0"/>
      <p:bldP spid="13" grpId="0"/>
      <p:bldP spid="14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Matching SIFT Descriptors</a:t>
            </a: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Nearest neighbor (Euclidean distance)</a:t>
            </a:r>
          </a:p>
          <a:p>
            <a:r>
              <a:rPr lang="en-US" sz="2800" smtClean="0"/>
              <a:t>Threshold ratio of nearest to 2</a:t>
            </a:r>
            <a:r>
              <a:rPr lang="en-US" sz="2800" baseline="30000" smtClean="0"/>
              <a:t>nd</a:t>
            </a:r>
            <a:r>
              <a:rPr lang="en-US" sz="2800" smtClean="0"/>
              <a:t> nearest descriptor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0"/>
            <a:ext cx="63531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prstClr val="black"/>
                </a:solidFill>
                <a:latin typeface="Arial" pitchFamily="34" charset="0"/>
              </a:rPr>
              <a:t>Lowe IJCV 2004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248400"/>
            <a:ext cx="2133600" cy="365125"/>
          </a:xfrm>
        </p:spPr>
        <p:txBody>
          <a:bodyPr/>
          <a:lstStyle/>
          <a:p>
            <a:pPr>
              <a:defRPr/>
            </a:pPr>
            <a:fld id="{6B7FC4B6-3D62-4C3B-8343-9D40AF9688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4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6989805" cy="990600"/>
          </a:xfrm>
        </p:spPr>
        <p:txBody>
          <a:bodyPr/>
          <a:lstStyle/>
          <a:p>
            <a:r>
              <a:rPr lang="en-US" sz="2800" dirty="0" smtClean="0"/>
              <a:t>Applications of local invariant features</a:t>
            </a:r>
            <a:endParaRPr lang="en-US" sz="2800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6031" y="1639863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Wide baseline stereo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Motion tracking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Panoramas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Mobile robot navigation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3D reconstruction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Recognition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…</a:t>
            </a: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46BAED-F31B-456F-B141-63044CF9E9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7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Automatic mosaicing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905000" y="1173162"/>
            <a:ext cx="5257800" cy="4724400"/>
            <a:chOff x="1104" y="528"/>
            <a:chExt cx="3552" cy="3264"/>
          </a:xfrm>
        </p:grpSpPr>
        <p:graphicFrame>
          <p:nvGraphicFramePr>
            <p:cNvPr id="507908" name="Object 4"/>
            <p:cNvGraphicFramePr>
              <a:graphicFrameLocks noChangeAspect="1"/>
            </p:cNvGraphicFramePr>
            <p:nvPr/>
          </p:nvGraphicFramePr>
          <p:xfrm>
            <a:off x="1104" y="528"/>
            <a:ext cx="3552" cy="1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87" name="Bitmap Image" r:id="rId4" imgW="11447619" imgH="4123810" progId="">
                    <p:embed/>
                  </p:oleObj>
                </mc:Choice>
                <mc:Fallback>
                  <p:oleObj name="Bitmap Image" r:id="rId4" imgW="11447619" imgH="41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528"/>
                          <a:ext cx="3552" cy="1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07909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04" y="1824"/>
              <a:ext cx="3552" cy="9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507910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04" y="2805"/>
              <a:ext cx="3552" cy="9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sp>
        <p:nvSpPr>
          <p:cNvPr id="507911" name="Rectangle 8"/>
          <p:cNvSpPr>
            <a:spLocks noChangeArrowheads="1"/>
          </p:cNvSpPr>
          <p:nvPr/>
        </p:nvSpPr>
        <p:spPr bwMode="auto">
          <a:xfrm>
            <a:off x="1676400" y="5973762"/>
            <a:ext cx="5867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65000"/>
              <a:buFont typeface="Wingdings" pitchFamily="2" charset="2"/>
              <a:buNone/>
            </a:pPr>
            <a:r>
              <a:rPr lang="en-US" altLang="ko-KR" dirty="0">
                <a:solidFill>
                  <a:srgbClr val="000000"/>
                </a:solidFill>
                <a:ea typeface="Gulim"/>
                <a:cs typeface="Gulim"/>
                <a:hlinkClick r:id="rId8"/>
              </a:rPr>
              <a:t>http://www.cs.ubc.ca/~mbrown/autostitch/autostitch.html</a:t>
            </a:r>
            <a:endParaRPr lang="en-US" altLang="ko-KR" dirty="0">
              <a:solidFill>
                <a:srgbClr val="000000"/>
              </a:solidFill>
              <a:ea typeface="Gulim"/>
              <a:cs typeface="Guli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81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46BAED-F31B-456F-B141-63044CF9E9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5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</a:t>
            </a:r>
            <a:r>
              <a:rPr lang="en-US" dirty="0" smtClean="0"/>
              <a:t>feature-based alignment</a:t>
            </a: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Loop:</a:t>
            </a:r>
          </a:p>
          <a:p>
            <a:pPr marL="838200" lvl="1" indent="-381000"/>
            <a:r>
              <a:rPr lang="en-US" i="1" smtClean="0"/>
              <a:t>Hypothesize</a:t>
            </a:r>
            <a:r>
              <a:rPr lang="en-US" smtClean="0"/>
              <a:t> transformation </a:t>
            </a:r>
            <a:r>
              <a:rPr lang="en-US" i="1" smtClean="0"/>
              <a:t>T </a:t>
            </a:r>
            <a:r>
              <a:rPr lang="en-US" smtClean="0"/>
              <a:t>(small group of putative matches that are related by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  <a:p>
            <a:pPr marL="838200" lvl="1" indent="-381000"/>
            <a:r>
              <a:rPr lang="en-US" i="1" smtClean="0"/>
              <a:t>Verify </a:t>
            </a:r>
            <a:r>
              <a:rPr lang="en-US" smtClean="0"/>
              <a:t>transformation (search for other matches consistent with </a:t>
            </a:r>
            <a:r>
              <a:rPr lang="en-US" i="1" smtClean="0"/>
              <a:t>T</a:t>
            </a:r>
            <a:r>
              <a:rPr lang="en-US" smtClean="0"/>
              <a:t>)</a:t>
            </a:r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3" name="Freeform 7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5" name="Freeform 9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7" name="Freeform 11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8" name="Freeform 12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9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0" name="Freeform 14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12" name="Freeform 16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3" name="Freeform 17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4" name="Freeform 18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5" name="Freeform 19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6" name="Freeform 20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7" name="Freeform 21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8" name="Freeform 22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9" name="TextBox 23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</a:t>
            </a:r>
            <a:r>
              <a:rPr lang="en-US" dirty="0" smtClean="0"/>
              <a:t>feature-based alignment</a:t>
            </a:r>
          </a:p>
        </p:txBody>
      </p:sp>
      <p:sp>
        <p:nvSpPr>
          <p:cNvPr id="1075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dirty="0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Compute </a:t>
            </a:r>
            <a:r>
              <a:rPr lang="en-US" i="1" dirty="0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Loop:</a:t>
            </a:r>
          </a:p>
          <a:p>
            <a:pPr marL="838200" lvl="1" indent="-381000"/>
            <a:r>
              <a:rPr lang="en-US" i="1" dirty="0" smtClean="0"/>
              <a:t>Hypothesize</a:t>
            </a:r>
            <a:r>
              <a:rPr lang="en-US" dirty="0" smtClean="0"/>
              <a:t> transformation </a:t>
            </a:r>
            <a:r>
              <a:rPr lang="en-US" i="1" dirty="0" smtClean="0"/>
              <a:t>T </a:t>
            </a:r>
            <a:r>
              <a:rPr lang="en-US" dirty="0" smtClean="0"/>
              <a:t>(small group of putative matches that are related by 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</a:p>
          <a:p>
            <a:pPr marL="838200" lvl="1" indent="-381000"/>
            <a:r>
              <a:rPr lang="en-US" i="1" dirty="0" smtClean="0"/>
              <a:t>Verify </a:t>
            </a:r>
            <a:r>
              <a:rPr lang="en-US" dirty="0" smtClean="0"/>
              <a:t>transformation (search for other matches consistent with 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</a:p>
        </p:txBody>
      </p:sp>
      <p:pic>
        <p:nvPicPr>
          <p:cNvPr id="107524" name="Picture 23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8313" y="963613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8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Wide baseline stereo</a:t>
            </a:r>
          </a:p>
        </p:txBody>
      </p:sp>
      <p:pic>
        <p:nvPicPr>
          <p:cNvPr id="503811" name="Picture 3" descr="wide_baseline_stere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" y="1401762"/>
            <a:ext cx="86487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3812" name="Text Box 4"/>
          <p:cNvSpPr txBox="1">
            <a:spLocks noChangeArrowheads="1"/>
          </p:cNvSpPr>
          <p:nvPr/>
        </p:nvSpPr>
        <p:spPr bwMode="auto">
          <a:xfrm>
            <a:off x="3851275" y="6162675"/>
            <a:ext cx="5257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[Image from T. Tuytelaars ECCV 2006 tutorial]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534150"/>
            <a:ext cx="2133600" cy="476250"/>
          </a:xfrm>
        </p:spPr>
        <p:txBody>
          <a:bodyPr/>
          <a:lstStyle/>
          <a:p>
            <a:pPr>
              <a:defRPr/>
            </a:pPr>
            <a:fld id="{1646BAED-F31B-456F-B141-63044CF9E9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03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9525"/>
            <a:ext cx="8229600" cy="1143000"/>
          </a:xfrm>
        </p:spPr>
        <p:txBody>
          <a:bodyPr/>
          <a:lstStyle/>
          <a:p>
            <a:r>
              <a:rPr lang="en-US" sz="3200" dirty="0"/>
              <a:t>Recognition of specific objects, scenes</a:t>
            </a:r>
          </a:p>
        </p:txBody>
      </p:sp>
      <p:pic>
        <p:nvPicPr>
          <p:cNvPr id="509955" name="Picture 3" descr="recognition_specific"/>
          <p:cNvPicPr>
            <a:picLocks noChangeAspect="1" noChangeArrowheads="1"/>
          </p:cNvPicPr>
          <p:nvPr/>
        </p:nvPicPr>
        <p:blipFill>
          <a:blip r:embed="rId3" cstate="print"/>
          <a:srcRect r="47762" b="16623"/>
          <a:stretch>
            <a:fillRect/>
          </a:stretch>
        </p:blipFill>
        <p:spPr bwMode="auto">
          <a:xfrm>
            <a:off x="1008063" y="3225800"/>
            <a:ext cx="3344862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403350" y="6105525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Rothganger et al. 2003</a:t>
            </a: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5105400" y="6091237"/>
            <a:ext cx="3048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Lowe 2002</a:t>
            </a:r>
          </a:p>
        </p:txBody>
      </p:sp>
      <p:pic>
        <p:nvPicPr>
          <p:cNvPr id="509958" name="Picture 6" descr="recognition_specific"/>
          <p:cNvPicPr>
            <a:picLocks noChangeAspect="1" noChangeArrowheads="1"/>
          </p:cNvPicPr>
          <p:nvPr/>
        </p:nvPicPr>
        <p:blipFill>
          <a:blip r:embed="rId3" cstate="print"/>
          <a:srcRect l="52238" b="16623"/>
          <a:stretch>
            <a:fillRect/>
          </a:stretch>
        </p:blipFill>
        <p:spPr bwMode="auto">
          <a:xfrm>
            <a:off x="5308600" y="3689350"/>
            <a:ext cx="2503488" cy="235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9959" name="Picture 7" descr="schmid_din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1092200"/>
            <a:ext cx="4537075" cy="149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09960" name="Rectangle 8"/>
          <p:cNvSpPr>
            <a:spLocks noChangeArrowheads="1"/>
          </p:cNvSpPr>
          <p:nvPr/>
        </p:nvSpPr>
        <p:spPr bwMode="auto">
          <a:xfrm>
            <a:off x="2519363" y="3144837"/>
            <a:ext cx="2006600" cy="8651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 rot="5400000">
            <a:off x="76200" y="5257800"/>
            <a:ext cx="21336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2" name="Text Box 10"/>
          <p:cNvSpPr txBox="1">
            <a:spLocks noChangeArrowheads="1"/>
          </p:cNvSpPr>
          <p:nvPr/>
        </p:nvSpPr>
        <p:spPr bwMode="auto">
          <a:xfrm>
            <a:off x="1044575" y="2584450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Schmid and Mohr 1997</a:t>
            </a:r>
          </a:p>
        </p:txBody>
      </p:sp>
      <p:pic>
        <p:nvPicPr>
          <p:cNvPr id="509963" name="Picture 11" descr="groundhog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77063" y="1220787"/>
            <a:ext cx="1627187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9964" name="Picture 12" descr="groundhog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49863" y="1200150"/>
            <a:ext cx="1655762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9965" name="Text Box 13"/>
          <p:cNvSpPr txBox="1">
            <a:spLocks noChangeArrowheads="1"/>
          </p:cNvSpPr>
          <p:nvPr/>
        </p:nvSpPr>
        <p:spPr bwMode="auto">
          <a:xfrm>
            <a:off x="5448300" y="2568575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Sivic and Zisserman, 2003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46BAED-F31B-456F-B141-63044CF9E9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54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/>
          <a:lstStyle/>
          <a:p>
            <a:r>
              <a:rPr lang="en-US" sz="2800" dirty="0" smtClean="0"/>
              <a:t>Interest point detection</a:t>
            </a:r>
          </a:p>
          <a:p>
            <a:pPr lvl="1"/>
            <a:r>
              <a:rPr lang="en-US" sz="2400" dirty="0" smtClean="0"/>
              <a:t>Harris corner detector</a:t>
            </a:r>
          </a:p>
          <a:p>
            <a:pPr lvl="1"/>
            <a:r>
              <a:rPr lang="en-US" sz="2400" dirty="0" err="1" smtClean="0"/>
              <a:t>Laplacian</a:t>
            </a:r>
            <a:r>
              <a:rPr lang="en-US" sz="2400" dirty="0" smtClean="0"/>
              <a:t> of Gaussian, automatic scale selection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Invariant descriptors</a:t>
            </a:r>
          </a:p>
          <a:p>
            <a:pPr lvl="1"/>
            <a:r>
              <a:rPr lang="en-US" sz="2400" dirty="0" smtClean="0"/>
              <a:t>Rotation according to dominant gradient direction</a:t>
            </a:r>
          </a:p>
          <a:p>
            <a:pPr lvl="1"/>
            <a:r>
              <a:rPr lang="en-US" sz="2400" dirty="0" smtClean="0"/>
              <a:t>Histograms for robustness to small shifts and translations (SIFT descriptor)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8C68F-2498-4D0A-9843-338F912BDAA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0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4000" dirty="0" smtClean="0"/>
              <a:t>Goal: interest operator repeatability</a:t>
            </a:r>
            <a:endParaRPr lang="en-US" sz="4000" dirty="0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We want to detect (at least some of) the same points in both images.</a:t>
            </a: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4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Yet we have to be able to run the detection procedure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independently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per image.</a:t>
            </a:r>
            <a:endParaRPr lang="en-US" sz="28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8200" y="2514600"/>
            <a:ext cx="7487497" cy="2671465"/>
            <a:chOff x="838200" y="3429000"/>
            <a:chExt cx="7487497" cy="2671465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838200" y="3429000"/>
              <a:ext cx="3657600" cy="2133600"/>
              <a:chOff x="838200" y="3429000"/>
              <a:chExt cx="3265714" cy="1905000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38200" y="3429000"/>
                <a:ext cx="3265714" cy="1905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1999343" y="4009571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1563914" y="4590143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144486" y="4880429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725057" y="4445000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4648200" y="3490686"/>
              <a:ext cx="3677497" cy="1995714"/>
              <a:chOff x="5627914" y="3559629"/>
              <a:chExt cx="2975429" cy="1614714"/>
            </a:xfrm>
          </p:grpSpPr>
          <p:pic>
            <p:nvPicPr>
              <p:cNvPr id="9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627914" y="3559629"/>
                <a:ext cx="2975429" cy="1614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8095343" y="4299857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7659914" y="4880429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6934200" y="4154714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918200" y="4735286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45304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No </a:t>
              </a:r>
              <a:r>
                <a:rPr lang="en-US" sz="2400" dirty="0">
                  <a:solidFill>
                    <a:srgbClr val="FF3300"/>
                  </a:solidFill>
                  <a:cs typeface="Times New Roman" pitchFamily="18" charset="0"/>
                </a:rPr>
                <a:t>chance </a:t>
              </a: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to find true matches!</a:t>
              </a:r>
              <a:endParaRPr lang="ru-RU" sz="2400" dirty="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9850-1E96-438F-8D98-28A24A8D259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41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" cstate="print"/>
          <a:srcRect l="48239" t="33333" r="35682" b="40741"/>
          <a:stretch>
            <a:fillRect/>
          </a:stretch>
        </p:blipFill>
        <p:spPr bwMode="auto">
          <a:xfrm>
            <a:off x="6477000" y="3124200"/>
            <a:ext cx="60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1676400" y="3200400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0" y="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kern="0" dirty="0" smtClean="0">
                <a:solidFill>
                  <a:srgbClr val="000000"/>
                </a:solidFill>
              </a:rPr>
              <a:t>Goal: descriptor distinctiveness</a:t>
            </a:r>
            <a:endParaRPr lang="en-US" sz="4000" kern="0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We want to be able to reliably determine which point goes with which.</a:t>
            </a: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Must provide some invariance to geometric and photometric differences between the two views.</a:t>
            </a: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78758" y="2514600"/>
            <a:ext cx="3464378" cy="2020887"/>
            <a:chOff x="1981200" y="3535362"/>
            <a:chExt cx="1714500" cy="100012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81200" y="3535362"/>
              <a:ext cx="1714500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90800" y="38401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362200" y="41449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667000" y="42973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971800" y="40687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4743236" y="2514600"/>
            <a:ext cx="3791164" cy="2057400"/>
            <a:chOff x="4495800" y="3611562"/>
            <a:chExt cx="1562100" cy="84772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5800" y="3611562"/>
              <a:ext cx="1562100" cy="847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367338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000625" y="4192587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953000" y="36877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24400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771436" y="3192462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847636" y="3192462"/>
            <a:ext cx="35052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1847636" y="2819401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771436" y="3225800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038600" y="3565525"/>
            <a:ext cx="609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ru-RU" sz="6000" b="1" dirty="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/>
          <a:srcRect l="22109" r="59801" b="70370"/>
          <a:stretch>
            <a:fillRect/>
          </a:stretch>
        </p:blipFill>
        <p:spPr bwMode="auto">
          <a:xfrm>
            <a:off x="5410200" y="2743200"/>
            <a:ext cx="68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 cstate="print"/>
          <a:srcRect l="8040" t="33333" r="71861" b="33333"/>
          <a:stretch>
            <a:fillRect/>
          </a:stretch>
        </p:blipFill>
        <p:spPr bwMode="auto">
          <a:xfrm>
            <a:off x="4648200" y="3124200"/>
            <a:ext cx="6096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 cstate="print"/>
          <a:srcRect l="28139" t="62963" r="55781" b="7407"/>
          <a:stretch>
            <a:fillRect/>
          </a:stretch>
        </p:blipFill>
        <p:spPr bwMode="auto">
          <a:xfrm>
            <a:off x="5638800" y="3733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 cstate="print"/>
          <a:srcRect l="24195" t="20817" r="56009" b="45247"/>
          <a:stretch>
            <a:fillRect/>
          </a:stretch>
        </p:blipFill>
        <p:spPr bwMode="auto">
          <a:xfrm>
            <a:off x="1447800" y="2895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1752600" y="3200401"/>
            <a:ext cx="29718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1752600" y="2827339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1676400" y="3233738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779850-1E96-438F-8D98-28A24A8D259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4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6" grpId="0" animBg="1"/>
      <p:bldP spid="17" grpId="0" animBg="1"/>
      <p:bldP spid="18" grpId="0" animBg="1"/>
      <p:bldP spid="19" grpId="0" animBg="1"/>
      <p:bldP spid="20" grpId="0"/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Local features: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>
                <a:solidFill>
                  <a:schemeClr val="bg2"/>
                </a:solidFill>
              </a:rPr>
              <a:t>Description</a:t>
            </a:r>
            <a:r>
              <a:rPr lang="en-US" sz="2400" dirty="0" err="1" smtClean="0">
                <a:solidFill>
                  <a:schemeClr val="bg2"/>
                </a:solidFill>
              </a:rPr>
              <a:t>:Extract</a:t>
            </a:r>
            <a:r>
              <a:rPr lang="en-US" sz="2400" dirty="0" smtClean="0">
                <a:solidFill>
                  <a:schemeClr val="bg2"/>
                </a:solidFill>
              </a:rPr>
              <a:t>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2"/>
                </a:solidFill>
              </a:rPr>
              <a:t>Matching: </a:t>
            </a:r>
            <a:r>
              <a:rPr lang="en-US" sz="2400" dirty="0" smtClean="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B0CB2-5303-4D3E-B0D2-3C770C63DFA2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6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 = \frac{\lambda_1 \lambda_2}{\lambda_1 + \lambda_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774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4D59AB"/>
        </a:lt1>
        <a:dk2>
          <a:srgbClr val="000000"/>
        </a:dk2>
        <a:lt2>
          <a:srgbClr val="737373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000000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737373"/>
        </a:dk1>
        <a:lt1>
          <a:srgbClr val="FFFFFF"/>
        </a:lt1>
        <a:dk2>
          <a:srgbClr val="4D59AB"/>
        </a:dk2>
        <a:lt2>
          <a:srgbClr val="FFFFFF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DADADA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2851</TotalTime>
  <Words>1735</Words>
  <Application>Microsoft Macintosh PowerPoint</Application>
  <PresentationFormat>On-screen Show (4:3)</PresentationFormat>
  <Paragraphs>475</Paragraphs>
  <Slides>69</Slides>
  <Notes>49</Notes>
  <HiddenSlides>0</HiddenSlides>
  <MMClips>0</MMClips>
  <ScaleCrop>false</ScaleCrop>
  <HeadingPairs>
    <vt:vector size="6" baseType="variant">
      <vt:variant>
        <vt:lpstr>Theme</vt:lpstr>
      </vt:variant>
      <vt:variant>
        <vt:i4>9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Office Theme</vt:lpstr>
      <vt:lpstr>Custom Design</vt:lpstr>
      <vt:lpstr>3_Default Design</vt:lpstr>
      <vt:lpstr>5_Default Design</vt:lpstr>
      <vt:lpstr>6_Default Design</vt:lpstr>
      <vt:lpstr>3_Blank Presentation</vt:lpstr>
      <vt:lpstr>4_Blank Presentation</vt:lpstr>
      <vt:lpstr>5_Blank Presentation</vt:lpstr>
      <vt:lpstr>15_Default Design</vt:lpstr>
      <vt:lpstr>Equation</vt:lpstr>
      <vt:lpstr>Photo Editor Photo</vt:lpstr>
      <vt:lpstr>Microsoft Equation</vt:lpstr>
      <vt:lpstr>Bitmap Image</vt:lpstr>
      <vt:lpstr>Local features (Szeliski 4.1)</vt:lpstr>
      <vt:lpstr>Local features: main components</vt:lpstr>
      <vt:lpstr>Local features: desired properties</vt:lpstr>
      <vt:lpstr>Applications  </vt:lpstr>
      <vt:lpstr>A hard feature matching problem</vt:lpstr>
      <vt:lpstr>Answer below (look for tiny colored squares…)</vt:lpstr>
      <vt:lpstr>Goal: interest operator repeatability</vt:lpstr>
      <vt:lpstr>PowerPoint Presentation</vt:lpstr>
      <vt:lpstr>Local features: main components</vt:lpstr>
      <vt:lpstr>PowerPoint Presentation</vt:lpstr>
      <vt:lpstr>Corners as distinctive interest points</vt:lpstr>
      <vt:lpstr>PowerPoint Presentation</vt:lpstr>
      <vt:lpstr>What does this matrix reveal?</vt:lpstr>
      <vt:lpstr>What does this matrix reveal?</vt:lpstr>
      <vt:lpstr>What does this matrix reveal?</vt:lpstr>
      <vt:lpstr>Corner response function</vt:lpstr>
      <vt:lpstr>Harris corner detector</vt:lpstr>
      <vt:lpstr>Harris Detector: Steps</vt:lpstr>
      <vt:lpstr>Harris Detector: Steps</vt:lpstr>
      <vt:lpstr>Harris Detector: Steps</vt:lpstr>
      <vt:lpstr>Harris Detector: Steps</vt:lpstr>
      <vt:lpstr>Harris Detector: Steps</vt:lpstr>
      <vt:lpstr>Example of Harris application</vt:lpstr>
      <vt:lpstr>Example of Harris application</vt:lpstr>
      <vt:lpstr>PowerPoint Presentation</vt:lpstr>
      <vt:lpstr>Properties of the Harris corner detector</vt:lpstr>
      <vt:lpstr>Properties of the Harris corner detector</vt:lpstr>
      <vt:lpstr>Properties of the Harris corner detector</vt:lpstr>
      <vt:lpstr>Scale invariant interest points</vt:lpstr>
      <vt:lpstr>Automatic scale selection</vt:lpstr>
      <vt:lpstr>PowerPoint Presentation</vt:lpstr>
      <vt:lpstr>Recall: Edge detection</vt:lpstr>
      <vt:lpstr>PowerPoint Presentation</vt:lpstr>
      <vt:lpstr>From edges to blobs</vt:lpstr>
      <vt:lpstr>Blob detection in 2D</vt:lpstr>
      <vt:lpstr>Blob detection in 2D: scale selection</vt:lpstr>
      <vt:lpstr>Blob detection in 2D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invariant interest points</vt:lpstr>
      <vt:lpstr>Scale-space blob detector: Example</vt:lpstr>
      <vt:lpstr>Technical detail</vt:lpstr>
      <vt:lpstr>Local features: main components</vt:lpstr>
      <vt:lpstr>Geometric transformations</vt:lpstr>
      <vt:lpstr>Photometric transformations</vt:lpstr>
      <vt:lpstr>Raw patches as local descriptors</vt:lpstr>
      <vt:lpstr>SIFT descriptor [Lowe 2004] </vt:lpstr>
      <vt:lpstr>Making descriptor rotation invariant</vt:lpstr>
      <vt:lpstr>SIFT descriptor [Lowe 2004] </vt:lpstr>
      <vt:lpstr>Example</vt:lpstr>
      <vt:lpstr>Example</vt:lpstr>
      <vt:lpstr>SIFT descriptor properties</vt:lpstr>
      <vt:lpstr>Local features: main components</vt:lpstr>
      <vt:lpstr>Matching local features</vt:lpstr>
      <vt:lpstr>Matching local features</vt:lpstr>
      <vt:lpstr>Ambiguous matches</vt:lpstr>
      <vt:lpstr>Matching SIFT Descriptors</vt:lpstr>
      <vt:lpstr>Applications of local invariant features</vt:lpstr>
      <vt:lpstr>Automatic mosaicing</vt:lpstr>
      <vt:lpstr>Robust feature-based alignment</vt:lpstr>
      <vt:lpstr>Robust feature-based alignment</vt:lpstr>
      <vt:lpstr>Wide baseline stereo</vt:lpstr>
      <vt:lpstr>Recognition of specific objects, scenes</vt:lpstr>
      <vt:lpstr>Summary</vt:lpstr>
    </vt:vector>
  </TitlesOfParts>
  <Company>UT-Austin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Michael Ryoo</cp:lastModifiedBy>
  <cp:revision>131</cp:revision>
  <cp:lastPrinted>2015-05-07T23:04:00Z</cp:lastPrinted>
  <dcterms:created xsi:type="dcterms:W3CDTF">2011-02-22T03:49:47Z</dcterms:created>
  <dcterms:modified xsi:type="dcterms:W3CDTF">2016-02-23T20:42:06Z</dcterms:modified>
</cp:coreProperties>
</file>